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4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94"/>
  </p:normalViewPr>
  <p:slideViewPr>
    <p:cSldViewPr>
      <p:cViewPr varScale="1">
        <p:scale>
          <a:sx n="121" d="100"/>
          <a:sy n="121" d="100"/>
        </p:scale>
        <p:origin x="744"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91425" rIns="91425" bIns="91425"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91425" rIns="91425" bIns="91425"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86" name="Google Shape;8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10: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186" name="Google Shape;186;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p11: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194" name="Google Shape;194;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p12: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202" name="Google Shape;202;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p13: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210" name="Google Shape;210;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p14: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218" name="Google Shape;218;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9" name="Google Shape;229;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SzPts val="1400"/>
              <a:buNone/>
            </a:pPr>
            <a:endParaRPr sz="1200" b="0" i="0" u="none" strike="noStrike" cap="none">
              <a:solidFill>
                <a:schemeClr val="dk1"/>
              </a:solidFill>
              <a:latin typeface="Calibri"/>
              <a:ea typeface="Calibri"/>
              <a:cs typeface="Calibri"/>
              <a:sym typeface="Calibri"/>
            </a:endParaRPr>
          </a:p>
        </p:txBody>
      </p:sp>
      <p:sp>
        <p:nvSpPr>
          <p:cNvPr id="230" name="Google Shape;230;p1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n-US" sz="1200">
                <a:solidFill>
                  <a:schemeClr val="dk1"/>
                </a:solidFill>
                <a:latin typeface="Calibri"/>
                <a:ea typeface="Calibri"/>
                <a:cs typeface="Calibri"/>
                <a:sym typeface="Calibri"/>
              </a:rPr>
              <a:t>15</a:t>
            </a:fld>
            <a:endParaRPr sz="1200">
              <a:solidFill>
                <a:schemeClr val="dk1"/>
              </a:solidFill>
              <a:latin typeface="Calibri"/>
              <a:ea typeface="Calibri"/>
              <a:cs typeface="Calibri"/>
              <a:sym typeface="Calibri"/>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p16: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242" name="Google Shape;242;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p17: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286" name="Google Shape;286;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3" name="Google Shape;293;p18: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294" name="Google Shape;294;p1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18</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p19: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0" name="Google Shape;300;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p2: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92" name="Google Shape;92;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p20: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309" name="Google Shape;309;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p21: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0" name="Google Shape;320;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p22: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328" name="Google Shape;328;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p23: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406" name="Google Shape;406;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
        <p:cNvGrpSpPr/>
        <p:nvPr/>
      </p:nvGrpSpPr>
      <p:grpSpPr>
        <a:xfrm>
          <a:off x="0" y="0"/>
          <a:ext cx="0" cy="0"/>
          <a:chOff x="0" y="0"/>
          <a:chExt cx="0" cy="0"/>
        </a:xfrm>
      </p:grpSpPr>
      <p:sp>
        <p:nvSpPr>
          <p:cNvPr id="507" name="Google Shape;507;p24: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508" name="Google Shape;508;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2"/>
        <p:cNvGrpSpPr/>
        <p:nvPr/>
      </p:nvGrpSpPr>
      <p:grpSpPr>
        <a:xfrm>
          <a:off x="0" y="0"/>
          <a:ext cx="0" cy="0"/>
          <a:chOff x="0" y="0"/>
          <a:chExt cx="0" cy="0"/>
        </a:xfrm>
      </p:grpSpPr>
      <p:sp>
        <p:nvSpPr>
          <p:cNvPr id="513" name="Google Shape;513;p25: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514" name="Google Shape;514;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3"/>
        <p:cNvGrpSpPr/>
        <p:nvPr/>
      </p:nvGrpSpPr>
      <p:grpSpPr>
        <a:xfrm>
          <a:off x="0" y="0"/>
          <a:ext cx="0" cy="0"/>
          <a:chOff x="0" y="0"/>
          <a:chExt cx="0" cy="0"/>
        </a:xfrm>
      </p:grpSpPr>
      <p:sp>
        <p:nvSpPr>
          <p:cNvPr id="524" name="Google Shape;524;p26: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525" name="Google Shape;525;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1"/>
        <p:cNvGrpSpPr/>
        <p:nvPr/>
      </p:nvGrpSpPr>
      <p:grpSpPr>
        <a:xfrm>
          <a:off x="0" y="0"/>
          <a:ext cx="0" cy="0"/>
          <a:chOff x="0" y="0"/>
          <a:chExt cx="0" cy="0"/>
        </a:xfrm>
      </p:grpSpPr>
      <p:sp>
        <p:nvSpPr>
          <p:cNvPr id="532" name="Google Shape;532;p27: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533" name="Google Shape;533;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Google Shape;539;p28: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540" name="Google Shape;540;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8"/>
        <p:cNvGrpSpPr/>
        <p:nvPr/>
      </p:nvGrpSpPr>
      <p:grpSpPr>
        <a:xfrm>
          <a:off x="0" y="0"/>
          <a:ext cx="0" cy="0"/>
          <a:chOff x="0" y="0"/>
          <a:chExt cx="0" cy="0"/>
        </a:xfrm>
      </p:grpSpPr>
      <p:sp>
        <p:nvSpPr>
          <p:cNvPr id="549" name="Google Shape;549;p29: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550" name="Google Shape;550;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3: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1" name="Google Shape;101;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3"/>
        <p:cNvGrpSpPr/>
        <p:nvPr/>
      </p:nvGrpSpPr>
      <p:grpSpPr>
        <a:xfrm>
          <a:off x="0" y="0"/>
          <a:ext cx="0" cy="0"/>
          <a:chOff x="0" y="0"/>
          <a:chExt cx="0" cy="0"/>
        </a:xfrm>
      </p:grpSpPr>
      <p:sp>
        <p:nvSpPr>
          <p:cNvPr id="564" name="Google Shape;564;p3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65" name="Google Shape;565;p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1"/>
        <p:cNvGrpSpPr/>
        <p:nvPr/>
      </p:nvGrpSpPr>
      <p:grpSpPr>
        <a:xfrm>
          <a:off x="0" y="0"/>
          <a:ext cx="0" cy="0"/>
          <a:chOff x="0" y="0"/>
          <a:chExt cx="0" cy="0"/>
        </a:xfrm>
      </p:grpSpPr>
      <p:sp>
        <p:nvSpPr>
          <p:cNvPr id="582" name="Google Shape;582;p31: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83" name="Google Shape;583;p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9"/>
        <p:cNvGrpSpPr/>
        <p:nvPr/>
      </p:nvGrpSpPr>
      <p:grpSpPr>
        <a:xfrm>
          <a:off x="0" y="0"/>
          <a:ext cx="0" cy="0"/>
          <a:chOff x="0" y="0"/>
          <a:chExt cx="0" cy="0"/>
        </a:xfrm>
      </p:grpSpPr>
      <p:sp>
        <p:nvSpPr>
          <p:cNvPr id="590" name="Google Shape;590;p32: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91" name="Google Shape;591;p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Google Shape;596;p33: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597" name="Google Shape;597;p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3"/>
        <p:cNvGrpSpPr/>
        <p:nvPr/>
      </p:nvGrpSpPr>
      <p:grpSpPr>
        <a:xfrm>
          <a:off x="0" y="0"/>
          <a:ext cx="0" cy="0"/>
          <a:chOff x="0" y="0"/>
          <a:chExt cx="0" cy="0"/>
        </a:xfrm>
      </p:grpSpPr>
      <p:sp>
        <p:nvSpPr>
          <p:cNvPr id="604" name="Google Shape;604;p34: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605" name="Google Shape;605;p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1"/>
        <p:cNvGrpSpPr/>
        <p:nvPr/>
      </p:nvGrpSpPr>
      <p:grpSpPr>
        <a:xfrm>
          <a:off x="0" y="0"/>
          <a:ext cx="0" cy="0"/>
          <a:chOff x="0" y="0"/>
          <a:chExt cx="0" cy="0"/>
        </a:xfrm>
      </p:grpSpPr>
      <p:sp>
        <p:nvSpPr>
          <p:cNvPr id="612" name="Google Shape;612;p35: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613" name="Google Shape;613;p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0"/>
        <p:cNvGrpSpPr/>
        <p:nvPr/>
      </p:nvGrpSpPr>
      <p:grpSpPr>
        <a:xfrm>
          <a:off x="0" y="0"/>
          <a:ext cx="0" cy="0"/>
          <a:chOff x="0" y="0"/>
          <a:chExt cx="0" cy="0"/>
        </a:xfrm>
      </p:grpSpPr>
      <p:sp>
        <p:nvSpPr>
          <p:cNvPr id="621" name="Google Shape;621;p36: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622" name="Google Shape;622;p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1"/>
        <p:cNvGrpSpPr/>
        <p:nvPr/>
      </p:nvGrpSpPr>
      <p:grpSpPr>
        <a:xfrm>
          <a:off x="0" y="0"/>
          <a:ext cx="0" cy="0"/>
          <a:chOff x="0" y="0"/>
          <a:chExt cx="0" cy="0"/>
        </a:xfrm>
      </p:grpSpPr>
      <p:sp>
        <p:nvSpPr>
          <p:cNvPr id="632" name="Google Shape;632;p37: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633" name="Google Shape;633;p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0"/>
        <p:cNvGrpSpPr/>
        <p:nvPr/>
      </p:nvGrpSpPr>
      <p:grpSpPr>
        <a:xfrm>
          <a:off x="0" y="0"/>
          <a:ext cx="0" cy="0"/>
          <a:chOff x="0" y="0"/>
          <a:chExt cx="0" cy="0"/>
        </a:xfrm>
      </p:grpSpPr>
      <p:sp>
        <p:nvSpPr>
          <p:cNvPr id="641" name="Google Shape;641;p38: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642" name="Google Shape;642;p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p:cNvGrpSpPr/>
        <p:nvPr/>
      </p:nvGrpSpPr>
      <p:grpSpPr>
        <a:xfrm>
          <a:off x="0" y="0"/>
          <a:ext cx="0" cy="0"/>
          <a:chOff x="0" y="0"/>
          <a:chExt cx="0" cy="0"/>
        </a:xfrm>
      </p:grpSpPr>
      <p:sp>
        <p:nvSpPr>
          <p:cNvPr id="649" name="Google Shape;649;p39: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650" name="Google Shape;650;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6" name="Google Shape;136;p4: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137" name="Google Shape;137;p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4</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4"/>
        <p:cNvGrpSpPr/>
        <p:nvPr/>
      </p:nvGrpSpPr>
      <p:grpSpPr>
        <a:xfrm>
          <a:off x="0" y="0"/>
          <a:ext cx="0" cy="0"/>
          <a:chOff x="0" y="0"/>
          <a:chExt cx="0" cy="0"/>
        </a:xfrm>
      </p:grpSpPr>
      <p:sp>
        <p:nvSpPr>
          <p:cNvPr id="655" name="Google Shape;655;p40: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656" name="Google Shape;656;p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6"/>
        <p:cNvGrpSpPr/>
        <p:nvPr/>
      </p:nvGrpSpPr>
      <p:grpSpPr>
        <a:xfrm>
          <a:off x="0" y="0"/>
          <a:ext cx="0" cy="0"/>
          <a:chOff x="0" y="0"/>
          <a:chExt cx="0" cy="0"/>
        </a:xfrm>
      </p:grpSpPr>
      <p:sp>
        <p:nvSpPr>
          <p:cNvPr id="667" name="Google Shape;667;p41: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668" name="Google Shape;668;p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5"/>
        <p:cNvGrpSpPr/>
        <p:nvPr/>
      </p:nvGrpSpPr>
      <p:grpSpPr>
        <a:xfrm>
          <a:off x="0" y="0"/>
          <a:ext cx="0" cy="0"/>
          <a:chOff x="0" y="0"/>
          <a:chExt cx="0" cy="0"/>
        </a:xfrm>
      </p:grpSpPr>
      <p:sp>
        <p:nvSpPr>
          <p:cNvPr id="676" name="Google Shape;676;p42: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677" name="Google Shape;677;p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2"/>
        <p:cNvGrpSpPr/>
        <p:nvPr/>
      </p:nvGrpSpPr>
      <p:grpSpPr>
        <a:xfrm>
          <a:off x="0" y="0"/>
          <a:ext cx="0" cy="0"/>
          <a:chOff x="0" y="0"/>
          <a:chExt cx="0" cy="0"/>
        </a:xfrm>
      </p:grpSpPr>
      <p:sp>
        <p:nvSpPr>
          <p:cNvPr id="683" name="Google Shape;683;p43: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684" name="Google Shape;684;p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8"/>
        <p:cNvGrpSpPr/>
        <p:nvPr/>
      </p:nvGrpSpPr>
      <p:grpSpPr>
        <a:xfrm>
          <a:off x="0" y="0"/>
          <a:ext cx="0" cy="0"/>
          <a:chOff x="0" y="0"/>
          <a:chExt cx="0" cy="0"/>
        </a:xfrm>
      </p:grpSpPr>
      <p:sp>
        <p:nvSpPr>
          <p:cNvPr id="689" name="Google Shape;689;p44: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690" name="Google Shape;690;p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5: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143" name="Google Shape;143;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p6: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153" name="Google Shape;153;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1" name="Google Shape;161;p7: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162" name="Google Shape;162;p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9" name="Google Shape;169;p8: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170" name="Google Shape;170;p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9:notes"/>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176" name="Google Shape;176;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2"/>
          <p:cNvSpPr txBox="1">
            <a:spLocks noGrp="1"/>
          </p:cNvSpPr>
          <p:nvPr>
            <p:ph type="ctrTitle"/>
          </p:nvPr>
        </p:nvSpPr>
        <p:spPr>
          <a:xfrm>
            <a:off x="1524000" y="1122363"/>
            <a:ext cx="9144000" cy="2387600"/>
          </a:xfrm>
          <a:prstGeom prst="rect">
            <a:avLst/>
          </a:prstGeom>
          <a:noFill/>
          <a:ln>
            <a:noFill/>
          </a:ln>
        </p:spPr>
        <p:txBody>
          <a:bodyPr spcFirstLastPara="1" wrap="square" lIns="91425" tIns="91425" rIns="91425" bIns="91425" anchor="b" anchorCtr="0">
            <a:noAutofit/>
          </a:bodyPr>
          <a:lstStyle>
            <a:lvl1pPr marR="0" lvl="0" algn="ctr">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17" name="Google Shape;17;p2"/>
          <p:cNvSpPr txBox="1">
            <a:spLocks noGrp="1"/>
          </p:cNvSpPr>
          <p:nvPr>
            <p:ph type="subTitle" idx="1"/>
          </p:nvPr>
        </p:nvSpPr>
        <p:spPr>
          <a:xfrm>
            <a:off x="1524000" y="3602038"/>
            <a:ext cx="9144000" cy="1655762"/>
          </a:xfrm>
          <a:prstGeom prst="rect">
            <a:avLst/>
          </a:prstGeom>
          <a:noFill/>
          <a:ln>
            <a:noFill/>
          </a:ln>
        </p:spPr>
        <p:txBody>
          <a:bodyPr spcFirstLastPara="1" wrap="square" lIns="91425" tIns="91425" rIns="91425" bIns="91425" anchor="t" anchorCtr="0">
            <a:noAutofit/>
          </a:bodyPr>
          <a:lstStyle>
            <a:lvl1pPr marR="0" lvl="0" algn="ctr">
              <a:lnSpc>
                <a:spcPct val="90000"/>
              </a:lnSpc>
              <a:spcBef>
                <a:spcPts val="10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1pPr>
            <a:lvl2pPr marR="0" lvl="1" algn="ctr">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2pPr>
            <a:lvl3pPr marR="0" lvl="2" algn="ctr">
              <a:lnSpc>
                <a:spcPct val="90000"/>
              </a:lnSpc>
              <a:spcBef>
                <a:spcPts val="5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3pPr>
            <a:lvl4pPr marR="0" lvl="3" algn="ctr">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4pPr>
            <a:lvl5pPr marR="0" lvl="4" algn="ctr">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5pPr>
            <a:lvl6pPr marR="0" lvl="5" algn="ctr">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6pPr>
            <a:lvl7pPr marR="0" lvl="6" algn="ctr">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7pPr>
            <a:lvl8pPr marR="0" lvl="7" algn="ctr">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8pPr>
            <a:lvl9pPr marR="0" lvl="8" algn="ctr">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9pPr>
          </a:lstStyle>
          <a:p>
            <a:endParaRPr/>
          </a:p>
        </p:txBody>
      </p:sp>
      <p:sp>
        <p:nvSpPr>
          <p:cNvPr id="18" name="Google Shape;18;p2"/>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9" name="Google Shape;19;p2"/>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0" name="Google Shape;20;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11"/>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ctr" anchorCtr="0">
            <a:noAutofit/>
          </a:bodyPr>
          <a:lstStyle>
            <a:lvl1pPr marR="0" lvl="0" algn="l">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74" name="Google Shape;74;p1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91425" rIns="91425" bIns="91425" anchor="t" anchorCtr="0">
            <a:noAutofit/>
          </a:bodyPr>
          <a:lstStyle>
            <a:lvl1pPr marL="457200" marR="0" lvl="0" indent="-406400" algn="l">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5" name="Google Shape;75;p11"/>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SzPts val="1400"/>
              <a:buNone/>
              <a:defRPr sz="1200">
                <a:solidFill>
                  <a:srgbClr val="888888"/>
                </a:solidFill>
                <a:latin typeface="Calibri"/>
                <a:ea typeface="Calibri"/>
                <a:cs typeface="Calibri"/>
                <a:sym typeface="Calibri"/>
              </a:defRPr>
            </a:lvl1pPr>
            <a:lvl2pPr marR="0" lvl="1"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6" name="Google Shape;76;p11"/>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SzPts val="1400"/>
              <a:buNone/>
              <a:defRPr sz="1200">
                <a:solidFill>
                  <a:srgbClr val="888888"/>
                </a:solidFill>
                <a:latin typeface="Calibri"/>
                <a:ea typeface="Calibri"/>
                <a:cs typeface="Calibri"/>
                <a:sym typeface="Calibri"/>
              </a:defRPr>
            </a:lvl1pPr>
            <a:lvl2pPr marR="0" lvl="1"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7" name="Google Shape;77;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12"/>
          <p:cNvSpPr txBox="1">
            <a:spLocks noGrp="1"/>
          </p:cNvSpPr>
          <p:nvPr>
            <p:ph type="title"/>
          </p:nvPr>
        </p:nvSpPr>
        <p:spPr>
          <a:xfrm rot="5400000">
            <a:off x="7133431" y="1956594"/>
            <a:ext cx="5811838" cy="2628900"/>
          </a:xfrm>
          <a:prstGeom prst="rect">
            <a:avLst/>
          </a:prstGeom>
          <a:noFill/>
          <a:ln>
            <a:noFill/>
          </a:ln>
        </p:spPr>
        <p:txBody>
          <a:bodyPr spcFirstLastPara="1" wrap="square" lIns="91425" tIns="91425" rIns="91425" bIns="91425" anchor="ctr" anchorCtr="0">
            <a:noAutofit/>
          </a:bodyPr>
          <a:lstStyle>
            <a:lvl1pPr marR="0" lvl="0" algn="l">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80" name="Google Shape;80;p1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91425" rIns="91425" bIns="91425" anchor="t" anchorCtr="0">
            <a:noAutofit/>
          </a:bodyPr>
          <a:lstStyle>
            <a:lvl1pPr marL="457200" marR="0" lvl="0" indent="-406400" algn="l">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1" name="Google Shape;81;p12"/>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SzPts val="1400"/>
              <a:buNone/>
              <a:defRPr sz="1200">
                <a:solidFill>
                  <a:srgbClr val="888888"/>
                </a:solidFill>
                <a:latin typeface="Calibri"/>
                <a:ea typeface="Calibri"/>
                <a:cs typeface="Calibri"/>
                <a:sym typeface="Calibri"/>
              </a:defRPr>
            </a:lvl1pPr>
            <a:lvl2pPr marR="0" lvl="1"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2" name="Google Shape;82;p12"/>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SzPts val="1400"/>
              <a:buNone/>
              <a:defRPr sz="1200">
                <a:solidFill>
                  <a:srgbClr val="888888"/>
                </a:solidFill>
                <a:latin typeface="Calibri"/>
                <a:ea typeface="Calibri"/>
                <a:cs typeface="Calibri"/>
                <a:sym typeface="Calibri"/>
              </a:defRPr>
            </a:lvl1pPr>
            <a:lvl2pPr marR="0" lvl="1"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3" name="Google Shape;83;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1"/>
        <p:cNvGrpSpPr/>
        <p:nvPr/>
      </p:nvGrpSpPr>
      <p:grpSpPr>
        <a:xfrm>
          <a:off x="0" y="0"/>
          <a:ext cx="0" cy="0"/>
          <a:chOff x="0" y="0"/>
          <a:chExt cx="0" cy="0"/>
        </a:xfrm>
      </p:grpSpPr>
      <p:sp>
        <p:nvSpPr>
          <p:cNvPr id="22" name="Google Shape;22;p3"/>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SzPts val="1400"/>
              <a:buNone/>
              <a:defRPr sz="1200">
                <a:solidFill>
                  <a:srgbClr val="888888"/>
                </a:solidFill>
                <a:latin typeface="Calibri"/>
                <a:ea typeface="Calibri"/>
                <a:cs typeface="Calibri"/>
                <a:sym typeface="Calibri"/>
              </a:defRPr>
            </a:lvl1pPr>
            <a:lvl2pPr marR="0" lvl="1"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3" name="Google Shape;23;p3"/>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SzPts val="1400"/>
              <a:buNone/>
              <a:defRPr sz="1200">
                <a:solidFill>
                  <a:srgbClr val="888888"/>
                </a:solidFill>
                <a:latin typeface="Calibri"/>
                <a:ea typeface="Calibri"/>
                <a:cs typeface="Calibri"/>
                <a:sym typeface="Calibri"/>
              </a:defRPr>
            </a:lvl1pPr>
            <a:lvl2pPr marR="0" lvl="1"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4" name="Google Shape;24;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5"/>
        <p:cNvGrpSpPr/>
        <p:nvPr/>
      </p:nvGrpSpPr>
      <p:grpSpPr>
        <a:xfrm>
          <a:off x="0" y="0"/>
          <a:ext cx="0" cy="0"/>
          <a:chOff x="0" y="0"/>
          <a:chExt cx="0" cy="0"/>
        </a:xfrm>
      </p:grpSpPr>
      <p:sp>
        <p:nvSpPr>
          <p:cNvPr id="26" name="Google Shape;26;p4"/>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ctr" anchorCtr="0">
            <a:noAutofit/>
          </a:bodyPr>
          <a:lstStyle>
            <a:lvl1pPr marR="0" lvl="0" algn="l">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27" name="Google Shape;27;p4"/>
          <p:cNvSpPr txBox="1">
            <a:spLocks noGrp="1"/>
          </p:cNvSpPr>
          <p:nvPr>
            <p:ph type="body" idx="1"/>
          </p:nvPr>
        </p:nvSpPr>
        <p:spPr>
          <a:xfrm>
            <a:off x="838200" y="1825625"/>
            <a:ext cx="10515600" cy="4351338"/>
          </a:xfrm>
          <a:prstGeom prst="rect">
            <a:avLst/>
          </a:prstGeom>
          <a:noFill/>
          <a:ln>
            <a:noFill/>
          </a:ln>
        </p:spPr>
        <p:txBody>
          <a:bodyPr spcFirstLastPara="1" wrap="square" lIns="91425" tIns="91425" rIns="91425" bIns="91425" anchor="t" anchorCtr="0">
            <a:noAutofit/>
          </a:bodyPr>
          <a:lstStyle>
            <a:lvl1pPr marL="457200" marR="0" lvl="0" indent="-406400" algn="l">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8" name="Google Shape;28;p4"/>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SzPts val="1400"/>
              <a:buNone/>
              <a:defRPr sz="1200">
                <a:solidFill>
                  <a:srgbClr val="888888"/>
                </a:solidFill>
                <a:latin typeface="Calibri"/>
                <a:ea typeface="Calibri"/>
                <a:cs typeface="Calibri"/>
                <a:sym typeface="Calibri"/>
              </a:defRPr>
            </a:lvl1pPr>
            <a:lvl2pPr marR="0" lvl="1"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9" name="Google Shape;29;p4"/>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SzPts val="1400"/>
              <a:buNone/>
              <a:defRPr sz="1200">
                <a:solidFill>
                  <a:srgbClr val="888888"/>
                </a:solidFill>
                <a:latin typeface="Calibri"/>
                <a:ea typeface="Calibri"/>
                <a:cs typeface="Calibri"/>
                <a:sym typeface="Calibri"/>
              </a:defRPr>
            </a:lvl1pPr>
            <a:lvl2pPr marR="0" lvl="1"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0" name="Google Shape;30;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1"/>
        <p:cNvGrpSpPr/>
        <p:nvPr/>
      </p:nvGrpSpPr>
      <p:grpSpPr>
        <a:xfrm>
          <a:off x="0" y="0"/>
          <a:ext cx="0" cy="0"/>
          <a:chOff x="0" y="0"/>
          <a:chExt cx="0" cy="0"/>
        </a:xfrm>
      </p:grpSpPr>
      <p:sp>
        <p:nvSpPr>
          <p:cNvPr id="32" name="Google Shape;32;p5"/>
          <p:cNvSpPr txBox="1">
            <a:spLocks noGrp="1"/>
          </p:cNvSpPr>
          <p:nvPr>
            <p:ph type="title"/>
          </p:nvPr>
        </p:nvSpPr>
        <p:spPr>
          <a:xfrm>
            <a:off x="831850" y="1709738"/>
            <a:ext cx="10515600" cy="2852737"/>
          </a:xfrm>
          <a:prstGeom prst="rect">
            <a:avLst/>
          </a:prstGeom>
          <a:noFill/>
          <a:ln>
            <a:noFill/>
          </a:ln>
        </p:spPr>
        <p:txBody>
          <a:bodyPr spcFirstLastPara="1" wrap="square" lIns="91425" tIns="91425" rIns="91425" bIns="91425" anchor="b" anchorCtr="0">
            <a:noAutofit/>
          </a:bodyPr>
          <a:lstStyle>
            <a:lvl1pPr marR="0" lvl="0" algn="l">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33" name="Google Shape;33;p5"/>
          <p:cNvSpPr txBox="1">
            <a:spLocks noGrp="1"/>
          </p:cNvSpPr>
          <p:nvPr>
            <p:ph type="body" idx="1"/>
          </p:nvPr>
        </p:nvSpPr>
        <p:spPr>
          <a:xfrm>
            <a:off x="831850" y="4589463"/>
            <a:ext cx="10515600" cy="1500187"/>
          </a:xfrm>
          <a:prstGeom prst="rect">
            <a:avLst/>
          </a:prstGeom>
          <a:noFill/>
          <a:ln>
            <a:noFill/>
          </a:ln>
        </p:spPr>
        <p:txBody>
          <a:bodyPr spcFirstLastPara="1" wrap="square" lIns="91425" tIns="91425" rIns="91425" bIns="91425" anchor="t" anchorCtr="0">
            <a:noAutofit/>
          </a:bodyPr>
          <a:lstStyle>
            <a:lvl1pPr marL="457200" marR="0" lvl="0" indent="-228600" algn="l">
              <a:lnSpc>
                <a:spcPct val="90000"/>
              </a:lnSpc>
              <a:spcBef>
                <a:spcPts val="1000"/>
              </a:spcBef>
              <a:spcAft>
                <a:spcPts val="0"/>
              </a:spcAft>
              <a:buClr>
                <a:srgbClr val="888888"/>
              </a:buClr>
              <a:buSzPts val="2400"/>
              <a:buFont typeface="Arial"/>
              <a:buNone/>
              <a:defRPr sz="2400" b="0" i="0" u="none" strike="noStrike" cap="none">
                <a:solidFill>
                  <a:srgbClr val="888888"/>
                </a:solidFill>
                <a:latin typeface="Calibri"/>
                <a:ea typeface="Calibri"/>
                <a:cs typeface="Calibri"/>
                <a:sym typeface="Calibri"/>
              </a:defRPr>
            </a:lvl1pPr>
            <a:lvl2pPr marL="914400" marR="0" lvl="1" indent="-228600" algn="l">
              <a:lnSpc>
                <a:spcPct val="90000"/>
              </a:lnSpc>
              <a:spcBef>
                <a:spcPts val="5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2pPr>
            <a:lvl3pPr marL="1371600" marR="0" lvl="2" indent="-228600" algn="l">
              <a:lnSpc>
                <a:spcPct val="90000"/>
              </a:lnSpc>
              <a:spcBef>
                <a:spcPts val="500"/>
              </a:spcBef>
              <a:spcAft>
                <a:spcPts val="0"/>
              </a:spcAft>
              <a:buClr>
                <a:srgbClr val="888888"/>
              </a:buClr>
              <a:buSzPts val="1800"/>
              <a:buFont typeface="Arial"/>
              <a:buNone/>
              <a:defRPr sz="1800" b="0" i="0" u="none" strike="noStrike" cap="none">
                <a:solidFill>
                  <a:srgbClr val="888888"/>
                </a:solidFill>
                <a:latin typeface="Calibri"/>
                <a:ea typeface="Calibri"/>
                <a:cs typeface="Calibri"/>
                <a:sym typeface="Calibri"/>
              </a:defRPr>
            </a:lvl3pPr>
            <a:lvl4pPr marL="1828800" marR="0" lvl="3" indent="-228600" algn="l">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4pPr>
            <a:lvl5pPr marL="2286000" marR="0" lvl="4" indent="-228600" algn="l">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5pPr>
            <a:lvl6pPr marL="2743200" marR="0" lvl="5" indent="-228600" algn="l">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6pPr>
            <a:lvl7pPr marL="3200400" marR="0" lvl="6" indent="-228600" algn="l">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7pPr>
            <a:lvl8pPr marL="3657600" marR="0" lvl="7" indent="-228600" algn="l">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8pPr>
            <a:lvl9pPr marL="4114800" marR="0" lvl="8" indent="-228600" algn="l">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9pPr>
          </a:lstStyle>
          <a:p>
            <a:endParaRPr/>
          </a:p>
        </p:txBody>
      </p:sp>
      <p:sp>
        <p:nvSpPr>
          <p:cNvPr id="34" name="Google Shape;34;p5"/>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SzPts val="1400"/>
              <a:buNone/>
              <a:defRPr sz="1200">
                <a:solidFill>
                  <a:srgbClr val="888888"/>
                </a:solidFill>
                <a:latin typeface="Calibri"/>
                <a:ea typeface="Calibri"/>
                <a:cs typeface="Calibri"/>
                <a:sym typeface="Calibri"/>
              </a:defRPr>
            </a:lvl1pPr>
            <a:lvl2pPr marR="0" lvl="1"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5" name="Google Shape;35;p5"/>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SzPts val="1400"/>
              <a:buNone/>
              <a:defRPr sz="1200">
                <a:solidFill>
                  <a:srgbClr val="888888"/>
                </a:solidFill>
                <a:latin typeface="Calibri"/>
                <a:ea typeface="Calibri"/>
                <a:cs typeface="Calibri"/>
                <a:sym typeface="Calibri"/>
              </a:defRPr>
            </a:lvl1pPr>
            <a:lvl2pPr marR="0" lvl="1"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6" name="Google Shape;36;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7"/>
        <p:cNvGrpSpPr/>
        <p:nvPr/>
      </p:nvGrpSpPr>
      <p:grpSpPr>
        <a:xfrm>
          <a:off x="0" y="0"/>
          <a:ext cx="0" cy="0"/>
          <a:chOff x="0" y="0"/>
          <a:chExt cx="0" cy="0"/>
        </a:xfrm>
      </p:grpSpPr>
      <p:sp>
        <p:nvSpPr>
          <p:cNvPr id="38" name="Google Shape;38;p6"/>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ctr" anchorCtr="0">
            <a:noAutofit/>
          </a:bodyPr>
          <a:lstStyle>
            <a:lvl1pPr marR="0" lvl="0" algn="l">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39" name="Google Shape;39;p6"/>
          <p:cNvSpPr txBox="1">
            <a:spLocks noGrp="1"/>
          </p:cNvSpPr>
          <p:nvPr>
            <p:ph type="body" idx="1"/>
          </p:nvPr>
        </p:nvSpPr>
        <p:spPr>
          <a:xfrm>
            <a:off x="838200" y="1825625"/>
            <a:ext cx="5181600" cy="4351338"/>
          </a:xfrm>
          <a:prstGeom prst="rect">
            <a:avLst/>
          </a:prstGeom>
          <a:noFill/>
          <a:ln>
            <a:noFill/>
          </a:ln>
        </p:spPr>
        <p:txBody>
          <a:bodyPr spcFirstLastPara="1" wrap="square" lIns="91425" tIns="91425" rIns="91425" bIns="91425" anchor="t" anchorCtr="0">
            <a:noAutofit/>
          </a:bodyPr>
          <a:lstStyle>
            <a:lvl1pPr marL="457200" marR="0" lvl="0" indent="-406400" algn="l">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0" name="Google Shape;40;p6"/>
          <p:cNvSpPr txBox="1">
            <a:spLocks noGrp="1"/>
          </p:cNvSpPr>
          <p:nvPr>
            <p:ph type="body" idx="2"/>
          </p:nvPr>
        </p:nvSpPr>
        <p:spPr>
          <a:xfrm>
            <a:off x="6172200" y="1825625"/>
            <a:ext cx="5181600" cy="4351338"/>
          </a:xfrm>
          <a:prstGeom prst="rect">
            <a:avLst/>
          </a:prstGeom>
          <a:noFill/>
          <a:ln>
            <a:noFill/>
          </a:ln>
        </p:spPr>
        <p:txBody>
          <a:bodyPr spcFirstLastPara="1" wrap="square" lIns="91425" tIns="91425" rIns="91425" bIns="91425" anchor="t" anchorCtr="0">
            <a:noAutofit/>
          </a:bodyPr>
          <a:lstStyle>
            <a:lvl1pPr marL="457200" marR="0" lvl="0" indent="-406400" algn="l">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1" name="Google Shape;41;p6"/>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SzPts val="1400"/>
              <a:buNone/>
              <a:defRPr sz="1200">
                <a:solidFill>
                  <a:srgbClr val="888888"/>
                </a:solidFill>
                <a:latin typeface="Calibri"/>
                <a:ea typeface="Calibri"/>
                <a:cs typeface="Calibri"/>
                <a:sym typeface="Calibri"/>
              </a:defRPr>
            </a:lvl1pPr>
            <a:lvl2pPr marR="0" lvl="1"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2" name="Google Shape;42;p6"/>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SzPts val="1400"/>
              <a:buNone/>
              <a:defRPr sz="1200">
                <a:solidFill>
                  <a:srgbClr val="888888"/>
                </a:solidFill>
                <a:latin typeface="Calibri"/>
                <a:ea typeface="Calibri"/>
                <a:cs typeface="Calibri"/>
                <a:sym typeface="Calibri"/>
              </a:defRPr>
            </a:lvl1pPr>
            <a:lvl2pPr marR="0" lvl="1"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3" name="Google Shape;43;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4"/>
        <p:cNvGrpSpPr/>
        <p:nvPr/>
      </p:nvGrpSpPr>
      <p:grpSpPr>
        <a:xfrm>
          <a:off x="0" y="0"/>
          <a:ext cx="0" cy="0"/>
          <a:chOff x="0" y="0"/>
          <a:chExt cx="0" cy="0"/>
        </a:xfrm>
      </p:grpSpPr>
      <p:sp>
        <p:nvSpPr>
          <p:cNvPr id="45" name="Google Shape;45;p7"/>
          <p:cNvSpPr txBox="1">
            <a:spLocks noGrp="1"/>
          </p:cNvSpPr>
          <p:nvPr>
            <p:ph type="title"/>
          </p:nvPr>
        </p:nvSpPr>
        <p:spPr>
          <a:xfrm>
            <a:off x="839788" y="365125"/>
            <a:ext cx="10515600" cy="1325563"/>
          </a:xfrm>
          <a:prstGeom prst="rect">
            <a:avLst/>
          </a:prstGeom>
          <a:noFill/>
          <a:ln>
            <a:noFill/>
          </a:ln>
        </p:spPr>
        <p:txBody>
          <a:bodyPr spcFirstLastPara="1" wrap="square" lIns="91425" tIns="91425" rIns="91425" bIns="91425" anchor="ctr" anchorCtr="0">
            <a:noAutofit/>
          </a:bodyPr>
          <a:lstStyle>
            <a:lvl1pPr marR="0" lvl="0" algn="l">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46" name="Google Shape;46;p7"/>
          <p:cNvSpPr txBox="1">
            <a:spLocks noGrp="1"/>
          </p:cNvSpPr>
          <p:nvPr>
            <p:ph type="body" idx="1"/>
          </p:nvPr>
        </p:nvSpPr>
        <p:spPr>
          <a:xfrm>
            <a:off x="839788" y="1681163"/>
            <a:ext cx="5157787" cy="823912"/>
          </a:xfrm>
          <a:prstGeom prst="rect">
            <a:avLst/>
          </a:prstGeom>
          <a:noFill/>
          <a:ln>
            <a:noFill/>
          </a:ln>
        </p:spPr>
        <p:txBody>
          <a:bodyPr spcFirstLastPara="1" wrap="square" lIns="91425" tIns="91425" rIns="91425" bIns="91425" anchor="b" anchorCtr="0">
            <a:noAutofit/>
          </a:bodyPr>
          <a:lstStyle>
            <a:lvl1pPr marL="457200" marR="0" lvl="0" indent="-228600" algn="l">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47" name="Google Shape;47;p7"/>
          <p:cNvSpPr txBox="1">
            <a:spLocks noGrp="1"/>
          </p:cNvSpPr>
          <p:nvPr>
            <p:ph type="body" idx="2"/>
          </p:nvPr>
        </p:nvSpPr>
        <p:spPr>
          <a:xfrm>
            <a:off x="839788" y="2505075"/>
            <a:ext cx="5157787" cy="3684588"/>
          </a:xfrm>
          <a:prstGeom prst="rect">
            <a:avLst/>
          </a:prstGeom>
          <a:noFill/>
          <a:ln>
            <a:noFill/>
          </a:ln>
        </p:spPr>
        <p:txBody>
          <a:bodyPr spcFirstLastPara="1" wrap="square" lIns="91425" tIns="91425" rIns="91425" bIns="91425" anchor="t" anchorCtr="0">
            <a:noAutofit/>
          </a:bodyPr>
          <a:lstStyle>
            <a:lvl1pPr marL="457200" marR="0" lvl="0" indent="-406400" algn="l">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8" name="Google Shape;48;p7"/>
          <p:cNvSpPr txBox="1">
            <a:spLocks noGrp="1"/>
          </p:cNvSpPr>
          <p:nvPr>
            <p:ph type="body" idx="3"/>
          </p:nvPr>
        </p:nvSpPr>
        <p:spPr>
          <a:xfrm>
            <a:off x="6172200" y="1681163"/>
            <a:ext cx="5183188" cy="823912"/>
          </a:xfrm>
          <a:prstGeom prst="rect">
            <a:avLst/>
          </a:prstGeom>
          <a:noFill/>
          <a:ln>
            <a:noFill/>
          </a:ln>
        </p:spPr>
        <p:txBody>
          <a:bodyPr spcFirstLastPara="1" wrap="square" lIns="91425" tIns="91425" rIns="91425" bIns="91425" anchor="b" anchorCtr="0">
            <a:noAutofit/>
          </a:bodyPr>
          <a:lstStyle>
            <a:lvl1pPr marL="457200" marR="0" lvl="0" indent="-228600" algn="l">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49" name="Google Shape;49;p7"/>
          <p:cNvSpPr txBox="1">
            <a:spLocks noGrp="1"/>
          </p:cNvSpPr>
          <p:nvPr>
            <p:ph type="body" idx="4"/>
          </p:nvPr>
        </p:nvSpPr>
        <p:spPr>
          <a:xfrm>
            <a:off x="6172200" y="2505075"/>
            <a:ext cx="5183188" cy="3684588"/>
          </a:xfrm>
          <a:prstGeom prst="rect">
            <a:avLst/>
          </a:prstGeom>
          <a:noFill/>
          <a:ln>
            <a:noFill/>
          </a:ln>
        </p:spPr>
        <p:txBody>
          <a:bodyPr spcFirstLastPara="1" wrap="square" lIns="91425" tIns="91425" rIns="91425" bIns="91425" anchor="t" anchorCtr="0">
            <a:noAutofit/>
          </a:bodyPr>
          <a:lstStyle>
            <a:lvl1pPr marL="457200" marR="0" lvl="0" indent="-406400" algn="l">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0" name="Google Shape;50;p7"/>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SzPts val="1400"/>
              <a:buNone/>
              <a:defRPr sz="1200">
                <a:solidFill>
                  <a:srgbClr val="888888"/>
                </a:solidFill>
                <a:latin typeface="Calibri"/>
                <a:ea typeface="Calibri"/>
                <a:cs typeface="Calibri"/>
                <a:sym typeface="Calibri"/>
              </a:defRPr>
            </a:lvl1pPr>
            <a:lvl2pPr marR="0" lvl="1"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1" name="Google Shape;51;p7"/>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SzPts val="1400"/>
              <a:buNone/>
              <a:defRPr sz="1200">
                <a:solidFill>
                  <a:srgbClr val="888888"/>
                </a:solidFill>
                <a:latin typeface="Calibri"/>
                <a:ea typeface="Calibri"/>
                <a:cs typeface="Calibri"/>
                <a:sym typeface="Calibri"/>
              </a:defRPr>
            </a:lvl1pPr>
            <a:lvl2pPr marR="0" lvl="1"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2" name="Google Shape;52;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3"/>
        <p:cNvGrpSpPr/>
        <p:nvPr/>
      </p:nvGrpSpPr>
      <p:grpSpPr>
        <a:xfrm>
          <a:off x="0" y="0"/>
          <a:ext cx="0" cy="0"/>
          <a:chOff x="0" y="0"/>
          <a:chExt cx="0" cy="0"/>
        </a:xfrm>
      </p:grpSpPr>
      <p:sp>
        <p:nvSpPr>
          <p:cNvPr id="54" name="Google Shape;54;p8"/>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ctr" anchorCtr="0">
            <a:noAutofit/>
          </a:bodyPr>
          <a:lstStyle>
            <a:lvl1pPr marR="0" lvl="0" algn="l">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55" name="Google Shape;55;p8"/>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SzPts val="1400"/>
              <a:buNone/>
              <a:defRPr sz="1200">
                <a:solidFill>
                  <a:srgbClr val="888888"/>
                </a:solidFill>
                <a:latin typeface="Calibri"/>
                <a:ea typeface="Calibri"/>
                <a:cs typeface="Calibri"/>
                <a:sym typeface="Calibri"/>
              </a:defRPr>
            </a:lvl1pPr>
            <a:lvl2pPr marR="0" lvl="1"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6" name="Google Shape;56;p8"/>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SzPts val="1400"/>
              <a:buNone/>
              <a:defRPr sz="1200">
                <a:solidFill>
                  <a:srgbClr val="888888"/>
                </a:solidFill>
                <a:latin typeface="Calibri"/>
                <a:ea typeface="Calibri"/>
                <a:cs typeface="Calibri"/>
                <a:sym typeface="Calibri"/>
              </a:defRPr>
            </a:lvl1pPr>
            <a:lvl2pPr marR="0" lvl="1"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7" name="Google Shape;57;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9"/>
          <p:cNvSpPr txBox="1">
            <a:spLocks noGrp="1"/>
          </p:cNvSpPr>
          <p:nvPr>
            <p:ph type="title"/>
          </p:nvPr>
        </p:nvSpPr>
        <p:spPr>
          <a:xfrm>
            <a:off x="839788" y="457200"/>
            <a:ext cx="3932237" cy="1600200"/>
          </a:xfrm>
          <a:prstGeom prst="rect">
            <a:avLst/>
          </a:prstGeom>
          <a:noFill/>
          <a:ln>
            <a:noFill/>
          </a:ln>
        </p:spPr>
        <p:txBody>
          <a:bodyPr spcFirstLastPara="1" wrap="square" lIns="91425" tIns="91425" rIns="91425" bIns="91425" anchor="b" anchorCtr="0">
            <a:noAutofit/>
          </a:bodyPr>
          <a:lstStyle>
            <a:lvl1pPr marR="0" lvl="0" algn="l">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60" name="Google Shape;60;p9"/>
          <p:cNvSpPr txBox="1">
            <a:spLocks noGrp="1"/>
          </p:cNvSpPr>
          <p:nvPr>
            <p:ph type="body" idx="1"/>
          </p:nvPr>
        </p:nvSpPr>
        <p:spPr>
          <a:xfrm>
            <a:off x="5183188" y="987425"/>
            <a:ext cx="6172200" cy="4873625"/>
          </a:xfrm>
          <a:prstGeom prst="rect">
            <a:avLst/>
          </a:prstGeom>
          <a:noFill/>
          <a:ln>
            <a:noFill/>
          </a:ln>
        </p:spPr>
        <p:txBody>
          <a:bodyPr spcFirstLastPara="1" wrap="square" lIns="91425" tIns="91425" rIns="91425" bIns="91425" anchor="t" anchorCtr="0">
            <a:noAutofit/>
          </a:bodyPr>
          <a:lstStyle>
            <a:lvl1pPr marL="457200" marR="0" lvl="0" indent="-431800" algn="l">
              <a:lnSpc>
                <a:spcPct val="90000"/>
              </a:lnSpc>
              <a:spcBef>
                <a:spcPts val="100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a:lnSpc>
                <a:spcPct val="90000"/>
              </a:lnSpc>
              <a:spcBef>
                <a:spcPts val="5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61" name="Google Shape;61;p9"/>
          <p:cNvSpPr txBox="1">
            <a:spLocks noGrp="1"/>
          </p:cNvSpPr>
          <p:nvPr>
            <p:ph type="body" idx="2"/>
          </p:nvPr>
        </p:nvSpPr>
        <p:spPr>
          <a:xfrm>
            <a:off x="839788" y="2057400"/>
            <a:ext cx="3932237" cy="3811588"/>
          </a:xfrm>
          <a:prstGeom prst="rect">
            <a:avLst/>
          </a:prstGeom>
          <a:noFill/>
          <a:ln>
            <a:noFill/>
          </a:ln>
        </p:spPr>
        <p:txBody>
          <a:bodyPr spcFirstLastPara="1" wrap="square" lIns="91425" tIns="91425" rIns="91425" bIns="91425" anchor="t" anchorCtr="0">
            <a:noAutofit/>
          </a:bodyPr>
          <a:lstStyle>
            <a:lvl1pPr marL="457200" marR="0" lvl="0" indent="-228600" algn="l">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62" name="Google Shape;62;p9"/>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SzPts val="1400"/>
              <a:buNone/>
              <a:defRPr sz="1200">
                <a:solidFill>
                  <a:srgbClr val="888888"/>
                </a:solidFill>
                <a:latin typeface="Calibri"/>
                <a:ea typeface="Calibri"/>
                <a:cs typeface="Calibri"/>
                <a:sym typeface="Calibri"/>
              </a:defRPr>
            </a:lvl1pPr>
            <a:lvl2pPr marR="0" lvl="1"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63" name="Google Shape;63;p9"/>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SzPts val="1400"/>
              <a:buNone/>
              <a:defRPr sz="1200">
                <a:solidFill>
                  <a:srgbClr val="888888"/>
                </a:solidFill>
                <a:latin typeface="Calibri"/>
                <a:ea typeface="Calibri"/>
                <a:cs typeface="Calibri"/>
                <a:sym typeface="Calibri"/>
              </a:defRPr>
            </a:lvl1pPr>
            <a:lvl2pPr marR="0" lvl="1"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64" name="Google Shape;64;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10"/>
          <p:cNvSpPr txBox="1">
            <a:spLocks noGrp="1"/>
          </p:cNvSpPr>
          <p:nvPr>
            <p:ph type="title"/>
          </p:nvPr>
        </p:nvSpPr>
        <p:spPr>
          <a:xfrm>
            <a:off x="839788" y="457200"/>
            <a:ext cx="3932237" cy="1600200"/>
          </a:xfrm>
          <a:prstGeom prst="rect">
            <a:avLst/>
          </a:prstGeom>
          <a:noFill/>
          <a:ln>
            <a:noFill/>
          </a:ln>
        </p:spPr>
        <p:txBody>
          <a:bodyPr spcFirstLastPara="1" wrap="square" lIns="91425" tIns="91425" rIns="91425" bIns="91425" anchor="b" anchorCtr="0">
            <a:noAutofit/>
          </a:bodyPr>
          <a:lstStyle>
            <a:lvl1pPr marR="0" lvl="0" algn="l">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algn="l">
              <a:lnSpc>
                <a:spcPct val="100000"/>
              </a:lnSpc>
              <a:spcBef>
                <a:spcPts val="0"/>
              </a:spcBef>
              <a:spcAft>
                <a:spcPts val="0"/>
              </a:spcAft>
              <a:buSzPts val="1400"/>
              <a:buNone/>
              <a:defRPr sz="1800"/>
            </a:lvl2pPr>
            <a:lvl3pPr lvl="2" algn="l">
              <a:lnSpc>
                <a:spcPct val="100000"/>
              </a:lnSpc>
              <a:spcBef>
                <a:spcPts val="0"/>
              </a:spcBef>
              <a:spcAft>
                <a:spcPts val="0"/>
              </a:spcAft>
              <a:buSzPts val="1400"/>
              <a:buNone/>
              <a:defRPr sz="1800"/>
            </a:lvl3pPr>
            <a:lvl4pPr lvl="3" algn="l">
              <a:lnSpc>
                <a:spcPct val="100000"/>
              </a:lnSpc>
              <a:spcBef>
                <a:spcPts val="0"/>
              </a:spcBef>
              <a:spcAft>
                <a:spcPts val="0"/>
              </a:spcAft>
              <a:buSzPts val="1400"/>
              <a:buNone/>
              <a:defRPr sz="1800"/>
            </a:lvl4pPr>
            <a:lvl5pPr lvl="4" algn="l">
              <a:lnSpc>
                <a:spcPct val="100000"/>
              </a:lnSpc>
              <a:spcBef>
                <a:spcPts val="0"/>
              </a:spcBef>
              <a:spcAft>
                <a:spcPts val="0"/>
              </a:spcAft>
              <a:buSzPts val="1400"/>
              <a:buNone/>
              <a:defRPr sz="1800"/>
            </a:lvl5pPr>
            <a:lvl6pPr lvl="5" algn="l">
              <a:lnSpc>
                <a:spcPct val="100000"/>
              </a:lnSpc>
              <a:spcBef>
                <a:spcPts val="0"/>
              </a:spcBef>
              <a:spcAft>
                <a:spcPts val="0"/>
              </a:spcAft>
              <a:buSzPts val="1400"/>
              <a:buNone/>
              <a:defRPr sz="1800"/>
            </a:lvl6pPr>
            <a:lvl7pPr lvl="6" algn="l">
              <a:lnSpc>
                <a:spcPct val="100000"/>
              </a:lnSpc>
              <a:spcBef>
                <a:spcPts val="0"/>
              </a:spcBef>
              <a:spcAft>
                <a:spcPts val="0"/>
              </a:spcAft>
              <a:buSzPts val="1400"/>
              <a:buNone/>
              <a:defRPr sz="1800"/>
            </a:lvl7pPr>
            <a:lvl8pPr lvl="7" algn="l">
              <a:lnSpc>
                <a:spcPct val="100000"/>
              </a:lnSpc>
              <a:spcBef>
                <a:spcPts val="0"/>
              </a:spcBef>
              <a:spcAft>
                <a:spcPts val="0"/>
              </a:spcAft>
              <a:buSzPts val="1400"/>
              <a:buNone/>
              <a:defRPr sz="1800"/>
            </a:lvl8pPr>
            <a:lvl9pPr lvl="8" algn="l">
              <a:lnSpc>
                <a:spcPct val="100000"/>
              </a:lnSpc>
              <a:spcBef>
                <a:spcPts val="0"/>
              </a:spcBef>
              <a:spcAft>
                <a:spcPts val="0"/>
              </a:spcAft>
              <a:buSzPts val="1400"/>
              <a:buNone/>
              <a:defRPr sz="1800"/>
            </a:lvl9pPr>
          </a:lstStyle>
          <a:p>
            <a:endParaRPr/>
          </a:p>
        </p:txBody>
      </p:sp>
      <p:sp>
        <p:nvSpPr>
          <p:cNvPr id="67" name="Google Shape;67;p10"/>
          <p:cNvSpPr>
            <a:spLocks noGrp="1"/>
          </p:cNvSpPr>
          <p:nvPr>
            <p:ph type="pic" idx="2"/>
          </p:nvPr>
        </p:nvSpPr>
        <p:spPr>
          <a:xfrm>
            <a:off x="5183188" y="987425"/>
            <a:ext cx="6172200" cy="4873625"/>
          </a:xfrm>
          <a:prstGeom prst="rect">
            <a:avLst/>
          </a:prstGeom>
          <a:noFill/>
          <a:ln>
            <a:noFill/>
          </a:ln>
        </p:spPr>
        <p:txBody>
          <a:bodyPr spcFirstLastPara="1" wrap="square" lIns="91425" tIns="91425" rIns="91425" bIns="91425" anchor="t" anchorCtr="0">
            <a:noAutofit/>
          </a:bodyPr>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68" name="Google Shape;68;p10"/>
          <p:cNvSpPr txBox="1">
            <a:spLocks noGrp="1"/>
          </p:cNvSpPr>
          <p:nvPr>
            <p:ph type="body" idx="1"/>
          </p:nvPr>
        </p:nvSpPr>
        <p:spPr>
          <a:xfrm>
            <a:off x="839788" y="2057400"/>
            <a:ext cx="3932237" cy="3811588"/>
          </a:xfrm>
          <a:prstGeom prst="rect">
            <a:avLst/>
          </a:prstGeom>
          <a:noFill/>
          <a:ln>
            <a:noFill/>
          </a:ln>
        </p:spPr>
        <p:txBody>
          <a:bodyPr spcFirstLastPara="1" wrap="square" lIns="91425" tIns="91425" rIns="91425" bIns="91425" anchor="t" anchorCtr="0">
            <a:noAutofit/>
          </a:bodyPr>
          <a:lstStyle>
            <a:lvl1pPr marL="457200" marR="0" lvl="0" indent="-228600" algn="l">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69" name="Google Shape;69;p10"/>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a:lnSpc>
                <a:spcPct val="100000"/>
              </a:lnSpc>
              <a:spcBef>
                <a:spcPts val="0"/>
              </a:spcBef>
              <a:spcAft>
                <a:spcPts val="0"/>
              </a:spcAft>
              <a:buSzPts val="1400"/>
              <a:buNone/>
              <a:defRPr sz="1200">
                <a:solidFill>
                  <a:srgbClr val="888888"/>
                </a:solidFill>
                <a:latin typeface="Calibri"/>
                <a:ea typeface="Calibri"/>
                <a:cs typeface="Calibri"/>
                <a:sym typeface="Calibri"/>
              </a:defRPr>
            </a:lvl1pPr>
            <a:lvl2pPr marR="0" lvl="1"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0" name="Google Shape;70;p10"/>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a:lnSpc>
                <a:spcPct val="100000"/>
              </a:lnSpc>
              <a:spcBef>
                <a:spcPts val="0"/>
              </a:spcBef>
              <a:spcAft>
                <a:spcPts val="0"/>
              </a:spcAft>
              <a:buSzPts val="1400"/>
              <a:buNone/>
              <a:defRPr sz="1200">
                <a:solidFill>
                  <a:srgbClr val="888888"/>
                </a:solidFill>
                <a:latin typeface="Calibri"/>
                <a:ea typeface="Calibri"/>
                <a:cs typeface="Calibri"/>
                <a:sym typeface="Calibri"/>
              </a:defRPr>
            </a:lvl1pPr>
            <a:lvl2pPr marR="0" lvl="1"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1" name="Google Shape;71;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838200" y="365125"/>
            <a:ext cx="10515600" cy="1325563"/>
          </a:xfrm>
          <a:prstGeom prst="rect">
            <a:avLst/>
          </a:prstGeom>
          <a:noFill/>
          <a:ln>
            <a:noFill/>
          </a:ln>
        </p:spPr>
        <p:txBody>
          <a:bodyPr spcFirstLastPara="1" wrap="square" lIns="91425" tIns="91425" rIns="91425" bIns="91425" anchor="ctr"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1"/>
          <p:cNvSpPr txBox="1">
            <a:spLocks noGrp="1"/>
          </p:cNvSpPr>
          <p:nvPr>
            <p:ph type="body" idx="1"/>
          </p:nvPr>
        </p:nvSpPr>
        <p:spPr>
          <a:xfrm>
            <a:off x="838200" y="1825625"/>
            <a:ext cx="10515600" cy="4351338"/>
          </a:xfrm>
          <a:prstGeom prst="rect">
            <a:avLst/>
          </a:prstGeom>
          <a:noFill/>
          <a:ln>
            <a:noFill/>
          </a:ln>
        </p:spPr>
        <p:txBody>
          <a:bodyPr spcFirstLastPara="1" wrap="square" lIns="91425" tIns="91425" rIns="91425" bIns="91425"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dt" idx="10"/>
          </p:nvPr>
        </p:nvSpPr>
        <p:spPr>
          <a:xfrm>
            <a:off x="838200" y="6356350"/>
            <a:ext cx="2743200" cy="365125"/>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
          <p:cNvSpPr txBox="1">
            <a:spLocks noGrp="1"/>
          </p:cNvSpPr>
          <p:nvPr>
            <p:ph type="ftr" idx="11"/>
          </p:nvPr>
        </p:nvSpPr>
        <p:spPr>
          <a:xfrm>
            <a:off x="4038600" y="6356350"/>
            <a:ext cx="4114800" cy="365125"/>
          </a:xfrm>
          <a:prstGeom prst="rect">
            <a:avLst/>
          </a:prstGeom>
          <a:noFill/>
          <a:ln>
            <a:noFill/>
          </a:ln>
        </p:spPr>
        <p:txBody>
          <a:bodyPr spcFirstLastPara="1" wrap="square" lIns="91425" tIns="91425" rIns="91425" bIns="91425"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hyperlink" Target="https://www.youtube.com/watch?v=IbjF5VjniVE"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en.wikipedia.org/wiki/Geoffrey_Hinton" TargetMode="External"/><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hyperlink" Target="https://en.wikipedia.org/wiki/Yoshua_Bengio" TargetMode="External"/><Relationship Id="rId7" Type="http://schemas.openxmlformats.org/officeDocument/2006/relationships/hyperlink" Target="http://www.iro.umontreal.ca/~bengioy/talks/DL-Tutorial-NIPS2015.pdf" TargetMode="External"/><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hyperlink" Target="https://scholar.google.com/citations?user=kukA0LcAAAAJ" TargetMode="External"/><Relationship Id="rId4" Type="http://schemas.openxmlformats.org/officeDocument/2006/relationships/hyperlink" Target="http://www.iro.umontreal.ca/~bengioy/yoshua_en/"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s://en.wikipedia.org/wiki/Ian_Goodfellow" TargetMode="External"/><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hyperlink" Target="https://arxiv.org/pdf/1406.2661v1.pdf" TargetMode="External"/></Relationships>
</file>

<file path=ppt/slides/_rels/slide14.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hyperlink" Target="https://en.wikipedia.org/wiki/Long_short-term_memory" TargetMode="External"/><Relationship Id="rId7"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hyperlink" Target="http://people.idsia.ch/~juergen/" TargetMode="External"/><Relationship Id="rId5" Type="http://schemas.openxmlformats.org/officeDocument/2006/relationships/hyperlink" Target="http://www.bioinf.jku.at/people/hochreiter/" TargetMode="Externa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8" Type="http://schemas.openxmlformats.org/officeDocument/2006/relationships/image" Target="../media/image22.jpg"/><Relationship Id="rId3" Type="http://schemas.openxmlformats.org/officeDocument/2006/relationships/image" Target="../media/image17.png"/><Relationship Id="rId7" Type="http://schemas.openxmlformats.org/officeDocument/2006/relationships/image" Target="../media/image21.jpg"/><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3.png"/><Relationship Id="rId18" Type="http://schemas.openxmlformats.org/officeDocument/2006/relationships/image" Target="../media/image38.png"/><Relationship Id="rId3" Type="http://schemas.openxmlformats.org/officeDocument/2006/relationships/image" Target="../media/image23.jpg"/><Relationship Id="rId21" Type="http://schemas.openxmlformats.org/officeDocument/2006/relationships/image" Target="../media/image41.png"/><Relationship Id="rId7" Type="http://schemas.openxmlformats.org/officeDocument/2006/relationships/image" Target="../media/image27.png"/><Relationship Id="rId12" Type="http://schemas.openxmlformats.org/officeDocument/2006/relationships/image" Target="../media/image32.jpg"/><Relationship Id="rId17" Type="http://schemas.openxmlformats.org/officeDocument/2006/relationships/image" Target="../media/image37.png"/><Relationship Id="rId2" Type="http://schemas.openxmlformats.org/officeDocument/2006/relationships/notesSlide" Target="../notesSlides/notesSlide16.xml"/><Relationship Id="rId16" Type="http://schemas.openxmlformats.org/officeDocument/2006/relationships/image" Target="../media/image36.png"/><Relationship Id="rId20" Type="http://schemas.openxmlformats.org/officeDocument/2006/relationships/image" Target="../media/image40.png"/><Relationship Id="rId1" Type="http://schemas.openxmlformats.org/officeDocument/2006/relationships/slideLayout" Target="../slideLayouts/slideLayout3.xml"/><Relationship Id="rId6" Type="http://schemas.openxmlformats.org/officeDocument/2006/relationships/image" Target="../media/image26.png"/><Relationship Id="rId11" Type="http://schemas.openxmlformats.org/officeDocument/2006/relationships/image" Target="../media/image31.png"/><Relationship Id="rId5" Type="http://schemas.openxmlformats.org/officeDocument/2006/relationships/image" Target="../media/image25.jpg"/><Relationship Id="rId15" Type="http://schemas.openxmlformats.org/officeDocument/2006/relationships/image" Target="../media/image35.png"/><Relationship Id="rId10" Type="http://schemas.openxmlformats.org/officeDocument/2006/relationships/image" Target="../media/image30.jpg"/><Relationship Id="rId19" Type="http://schemas.openxmlformats.org/officeDocument/2006/relationships/image" Target="../media/image39.png"/><Relationship Id="rId4" Type="http://schemas.openxmlformats.org/officeDocument/2006/relationships/image" Target="../media/image24.png"/><Relationship Id="rId9" Type="http://schemas.openxmlformats.org/officeDocument/2006/relationships/image" Target="../media/image29.png"/><Relationship Id="rId14" Type="http://schemas.openxmlformats.org/officeDocument/2006/relationships/image" Target="../media/image34.jpg"/><Relationship Id="rId22" Type="http://schemas.openxmlformats.org/officeDocument/2006/relationships/image" Target="../media/image42.png"/></Relationships>
</file>

<file path=ppt/slides/_rels/slide1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4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0.xml"/><Relationship Id="rId1" Type="http://schemas.openxmlformats.org/officeDocument/2006/relationships/slideLayout" Target="../slideLayouts/slideLayout3.xml"/><Relationship Id="rId5" Type="http://schemas.openxmlformats.org/officeDocument/2006/relationships/image" Target="../media/image48.png"/><Relationship Id="rId4" Type="http://schemas.openxmlformats.org/officeDocument/2006/relationships/image" Target="../media/image47.png"/></Relationships>
</file>

<file path=ppt/slides/_rels/slide2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50.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5.xml"/><Relationship Id="rId1" Type="http://schemas.openxmlformats.org/officeDocument/2006/relationships/slideLayout" Target="../slideLayouts/slideLayout1.xml"/><Relationship Id="rId5" Type="http://schemas.openxmlformats.org/officeDocument/2006/relationships/image" Target="../media/image53.png"/><Relationship Id="rId4" Type="http://schemas.openxmlformats.org/officeDocument/2006/relationships/image" Target="../media/image52.png"/></Relationships>
</file>

<file path=ppt/slides/_rels/slide2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55.jpg"/></Relationships>
</file>

<file path=ppt/slides/_rels/slide2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8.xml"/><Relationship Id="rId1" Type="http://schemas.openxmlformats.org/officeDocument/2006/relationships/slideLayout" Target="../slideLayouts/slideLayout3.xml"/><Relationship Id="rId5" Type="http://schemas.openxmlformats.org/officeDocument/2006/relationships/image" Target="../media/image59.png"/><Relationship Id="rId4" Type="http://schemas.openxmlformats.org/officeDocument/2006/relationships/image" Target="../media/image58.png"/></Relationships>
</file>

<file path=ppt/slides/_rels/slide29.xml.rels><?xml version="1.0" encoding="UTF-8" standalone="yes"?>
<Relationships xmlns="http://schemas.openxmlformats.org/package/2006/relationships"><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notesSlide" Target="../notesSlides/notesSlide29.xml"/><Relationship Id="rId1" Type="http://schemas.openxmlformats.org/officeDocument/2006/relationships/slideLayout" Target="../slideLayouts/slideLayout3.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0.xml"/><Relationship Id="rId1" Type="http://schemas.openxmlformats.org/officeDocument/2006/relationships/slideLayout" Target="../slideLayouts/slideLayout3.xml"/><Relationship Id="rId4" Type="http://schemas.openxmlformats.org/officeDocument/2006/relationships/image" Target="../media/image66.png"/></Relationships>
</file>

<file path=ppt/slides/_rels/slide3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1.xml"/><Relationship Id="rId1" Type="http://schemas.openxmlformats.org/officeDocument/2006/relationships/slideLayout" Target="../slideLayouts/slideLayout3.xml"/><Relationship Id="rId5" Type="http://schemas.openxmlformats.org/officeDocument/2006/relationships/image" Target="../media/image69.png"/><Relationship Id="rId4" Type="http://schemas.openxmlformats.org/officeDocument/2006/relationships/image" Target="../media/image68.png"/></Relationships>
</file>

<file path=ppt/slides/_rels/slide3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5.xml"/><Relationship Id="rId1" Type="http://schemas.openxmlformats.org/officeDocument/2006/relationships/slideLayout" Target="../slideLayouts/slideLayout1.xml"/><Relationship Id="rId4" Type="http://schemas.openxmlformats.org/officeDocument/2006/relationships/image" Target="../media/image72.png"/></Relationships>
</file>

<file path=ppt/slides/_rels/slide36.xml.rels><?xml version="1.0" encoding="UTF-8" standalone="yes"?>
<Relationships xmlns="http://schemas.openxmlformats.org/package/2006/relationships"><Relationship Id="rId3" Type="http://schemas.openxmlformats.org/officeDocument/2006/relationships/hyperlink" Target="https://blog.openai.com/evolution-strategies/" TargetMode="External"/><Relationship Id="rId2" Type="http://schemas.openxmlformats.org/officeDocument/2006/relationships/notesSlide" Target="../notesSlides/notesSlide36.xml"/><Relationship Id="rId1" Type="http://schemas.openxmlformats.org/officeDocument/2006/relationships/slideLayout" Target="../slideLayouts/slideLayout1.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37.xml.rels><?xml version="1.0" encoding="UTF-8" standalone="yes"?>
<Relationships xmlns="http://schemas.openxmlformats.org/package/2006/relationships"><Relationship Id="rId3" Type="http://schemas.openxmlformats.org/officeDocument/2006/relationships/hyperlink" Target="https://papers.nips.cc/paper/4824-imagenet-classification-with-deep-convolutional-neural-networks.pdf" TargetMode="External"/><Relationship Id="rId2" Type="http://schemas.openxmlformats.org/officeDocument/2006/relationships/notesSlide" Target="../notesSlides/notesSlide37.xml"/><Relationship Id="rId1" Type="http://schemas.openxmlformats.org/officeDocument/2006/relationships/slideLayout" Target="../slideLayouts/slideLayout1.xml"/><Relationship Id="rId5" Type="http://schemas.openxmlformats.org/officeDocument/2006/relationships/image" Target="../media/image77.png"/><Relationship Id="rId4" Type="http://schemas.openxmlformats.org/officeDocument/2006/relationships/image" Target="../media/image76.png"/></Relationships>
</file>

<file path=ppt/slides/_rels/slide3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8.xml"/><Relationship Id="rId1" Type="http://schemas.openxmlformats.org/officeDocument/2006/relationships/slideLayout" Target="../slideLayouts/slideLayout1.xml"/><Relationship Id="rId4" Type="http://schemas.openxmlformats.org/officeDocument/2006/relationships/image" Target="../media/image79.png"/></Relationships>
</file>

<file path=ppt/slides/_rels/slide39.xml.rels><?xml version="1.0" encoding="UTF-8" standalone="yes"?>
<Relationships xmlns="http://schemas.openxmlformats.org/package/2006/relationships"><Relationship Id="rId3" Type="http://schemas.openxmlformats.org/officeDocument/2006/relationships/hyperlink" Target="http://www.cv-foundation.org/openaccess/content_cvpr_2015/papers/Szegedy_Going_Deeper_With_2015_CVPR_paper.pdf" TargetMode="External"/><Relationship Id="rId2" Type="http://schemas.openxmlformats.org/officeDocument/2006/relationships/notesSlide" Target="../notesSlides/notesSlide39.xml"/><Relationship Id="rId1" Type="http://schemas.openxmlformats.org/officeDocument/2006/relationships/slideLayout" Target="../slideLayouts/slideLayout1.xml"/><Relationship Id="rId4" Type="http://schemas.openxmlformats.org/officeDocument/2006/relationships/image" Target="../media/image80.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image" Target="../media/image81.png"/><Relationship Id="rId7" Type="http://schemas.openxmlformats.org/officeDocument/2006/relationships/hyperlink" Target="https://en.wikipedia.org/wiki/AlphaGo" TargetMode="External"/><Relationship Id="rId2" Type="http://schemas.openxmlformats.org/officeDocument/2006/relationships/notesSlide" Target="../notesSlides/notesSlide40.xml"/><Relationship Id="rId1" Type="http://schemas.openxmlformats.org/officeDocument/2006/relationships/slideLayout" Target="../slideLayouts/slideLayout3.xml"/><Relationship Id="rId6" Type="http://schemas.openxmlformats.org/officeDocument/2006/relationships/hyperlink" Target="https://arxiv.org/pdf/1312.5602v1.pdf" TargetMode="External"/><Relationship Id="rId5" Type="http://schemas.openxmlformats.org/officeDocument/2006/relationships/hyperlink" Target="https://en.wikipedia.org/wiki/Demis_Hassabis" TargetMode="External"/><Relationship Id="rId4" Type="http://schemas.openxmlformats.org/officeDocument/2006/relationships/hyperlink" Target="http://demishassabis.com/" TargetMode="External"/><Relationship Id="rId9" Type="http://schemas.openxmlformats.org/officeDocument/2006/relationships/image" Target="../media/image83.png"/></Relationships>
</file>

<file path=ppt/slides/_rels/slide41.xml.rels><?xml version="1.0" encoding="UTF-8" standalone="yes"?>
<Relationships xmlns="http://schemas.openxmlformats.org/package/2006/relationships"><Relationship Id="rId3" Type="http://schemas.openxmlformats.org/officeDocument/2006/relationships/hyperlink" Target="http://cs.stanford.edu/~quocle/" TargetMode="External"/><Relationship Id="rId2" Type="http://schemas.openxmlformats.org/officeDocument/2006/relationships/notesSlide" Target="../notesSlides/notesSlide41.xml"/><Relationship Id="rId1" Type="http://schemas.openxmlformats.org/officeDocument/2006/relationships/slideLayout" Target="../slideLayouts/slideLayout1.xml"/><Relationship Id="rId6" Type="http://schemas.openxmlformats.org/officeDocument/2006/relationships/hyperlink" Target="https://arxiv.org/pdf/1609.08144v2.pdf" TargetMode="External"/><Relationship Id="rId5" Type="http://schemas.openxmlformats.org/officeDocument/2006/relationships/image" Target="../media/image85.png"/><Relationship Id="rId4" Type="http://schemas.openxmlformats.org/officeDocument/2006/relationships/image" Target="../media/image84.jpg"/></Relationships>
</file>

<file path=ppt/slides/_rels/slide42.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hyperlink" Target="https://www.youtube.com/watch?v=21EiKfQYZXc" TargetMode="External"/><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hyperlink" Target="https://www.facebook.com/andrew.ng.96/videos/1268821713173733/" TargetMode="External"/><Relationship Id="rId5" Type="http://schemas.openxmlformats.org/officeDocument/2006/relationships/hyperlink" Target="https://www.coursera.org/learn/machine-learning" TargetMode="External"/><Relationship Id="rId4" Type="http://schemas.openxmlformats.org/officeDocument/2006/relationships/hyperlink" Target="https://en.wikipedia.org/wiki/Andrew_Ng"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image" Target="../media/image7.jp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3"/>
          <p:cNvSpPr txBox="1"/>
          <p:nvPr/>
        </p:nvSpPr>
        <p:spPr>
          <a:xfrm>
            <a:off x="3047147" y="2279791"/>
            <a:ext cx="5674500" cy="2463659"/>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6600"/>
              <a:buFont typeface="Arial"/>
              <a:buNone/>
            </a:pPr>
            <a:r>
              <a:rPr lang="en-US" sz="6600" b="1" i="0" u="none" strike="noStrike" cap="none">
                <a:solidFill>
                  <a:schemeClr val="dk1"/>
                </a:solidFill>
                <a:latin typeface="Calibri"/>
                <a:ea typeface="Calibri"/>
                <a:cs typeface="Calibri"/>
                <a:sym typeface="Calibri"/>
              </a:rPr>
              <a:t>What  Is  AI</a:t>
            </a:r>
            <a:endParaRPr/>
          </a:p>
          <a:p>
            <a:pPr marL="0" marR="0" lvl="0" indent="0" algn="ctr" rtl="0">
              <a:lnSpc>
                <a:spcPct val="100000"/>
              </a:lnSpc>
              <a:spcBef>
                <a:spcPts val="0"/>
              </a:spcBef>
              <a:spcAft>
                <a:spcPts val="0"/>
              </a:spcAft>
              <a:buClr>
                <a:srgbClr val="000000"/>
              </a:buClr>
              <a:buSzPts val="6600"/>
              <a:buFont typeface="Arial"/>
              <a:buNone/>
            </a:pPr>
            <a:r>
              <a:rPr lang="en-US" sz="6600" b="1" i="0" u="none" strike="noStrike" cap="none">
                <a:solidFill>
                  <a:schemeClr val="dk1"/>
                </a:solidFill>
                <a:latin typeface="Calibri"/>
                <a:ea typeface="Calibri"/>
                <a:cs typeface="Calibri"/>
                <a:sym typeface="Calibri"/>
              </a:rPr>
              <a:t>Deep Learning</a:t>
            </a:r>
            <a:endParaRPr sz="6600" b="1" i="0" u="none" strike="noStrike" cap="none">
              <a:solidFill>
                <a:schemeClr val="dk1"/>
              </a:solidFill>
              <a:latin typeface="Calibri"/>
              <a:ea typeface="Calibri"/>
              <a:cs typeface="Calibri"/>
              <a:sym typeface="Calibri"/>
            </a:endParaRPr>
          </a:p>
        </p:txBody>
      </p:sp>
      <p:sp>
        <p:nvSpPr>
          <p:cNvPr id="89" name="Google Shape;89;p13"/>
          <p:cNvSpPr txBox="1"/>
          <p:nvPr/>
        </p:nvSpPr>
        <p:spPr>
          <a:xfrm>
            <a:off x="413650" y="5797125"/>
            <a:ext cx="18015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latin typeface="Calibri"/>
                <a:ea typeface="Calibri"/>
                <a:cs typeface="Calibri"/>
                <a:sym typeface="Calibri"/>
              </a:rPr>
              <a:t>Lev Selector</a:t>
            </a:r>
            <a:endParaRPr>
              <a:latin typeface="Calibri"/>
              <a:ea typeface="Calibri"/>
              <a:cs typeface="Calibri"/>
              <a:sym typeface="Calibri"/>
            </a:endParaRPr>
          </a:p>
          <a:p>
            <a:pPr marL="0" lvl="0" indent="0" algn="l" rtl="0">
              <a:spcBef>
                <a:spcPts val="0"/>
              </a:spcBef>
              <a:spcAft>
                <a:spcPts val="0"/>
              </a:spcAft>
              <a:buNone/>
            </a:pPr>
            <a:r>
              <a:rPr lang="en-US">
                <a:latin typeface="Calibri"/>
                <a:ea typeface="Calibri"/>
                <a:cs typeface="Calibri"/>
                <a:sym typeface="Calibri"/>
              </a:rPr>
              <a:t>February 12, 2021</a:t>
            </a:r>
            <a:endParaRPr>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pic>
        <p:nvPicPr>
          <p:cNvPr id="188" name="Google Shape;188;p22"/>
          <p:cNvPicPr preferRelativeResize="0"/>
          <p:nvPr/>
        </p:nvPicPr>
        <p:blipFill rotWithShape="1">
          <a:blip r:embed="rId3">
            <a:alphaModFix/>
          </a:blip>
          <a:srcRect/>
          <a:stretch/>
        </p:blipFill>
        <p:spPr>
          <a:xfrm>
            <a:off x="325438" y="301625"/>
            <a:ext cx="3112908" cy="3112908"/>
          </a:xfrm>
          <a:prstGeom prst="rect">
            <a:avLst/>
          </a:prstGeom>
          <a:noFill/>
          <a:ln>
            <a:noFill/>
          </a:ln>
        </p:spPr>
      </p:pic>
      <p:sp>
        <p:nvSpPr>
          <p:cNvPr id="189" name="Google Shape;189;p22"/>
          <p:cNvSpPr txBox="1"/>
          <p:nvPr/>
        </p:nvSpPr>
        <p:spPr>
          <a:xfrm>
            <a:off x="185195" y="4514850"/>
            <a:ext cx="6076709" cy="92333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Credited with inventing Convolutional Neural Networks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in his 1998 paper on LeNets</a:t>
            </a:r>
            <a:endParaRPr sz="18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800"/>
              <a:buFont typeface="Arial"/>
              <a:buNone/>
            </a:pPr>
            <a:r>
              <a:rPr lang="en-US" sz="1800" b="0" i="0" u="sng" strike="noStrike" cap="none">
                <a:solidFill>
                  <a:schemeClr val="hlink"/>
                </a:solidFill>
                <a:latin typeface="Calibri"/>
                <a:ea typeface="Calibri"/>
                <a:cs typeface="Calibri"/>
                <a:sym typeface="Calibri"/>
                <a:hlinkClick r:id="rId4"/>
              </a:rPr>
              <a:t>https://www.youtube.com/watch?v=IbjF5VjniVE</a:t>
            </a:r>
            <a:endParaRPr sz="1800" b="0" i="0" u="none" strike="noStrike" cap="none">
              <a:solidFill>
                <a:schemeClr val="dk1"/>
              </a:solidFill>
              <a:latin typeface="Calibri"/>
              <a:ea typeface="Calibri"/>
              <a:cs typeface="Calibri"/>
              <a:sym typeface="Calibri"/>
            </a:endParaRPr>
          </a:p>
        </p:txBody>
      </p:sp>
      <p:pic>
        <p:nvPicPr>
          <p:cNvPr id="190" name="Google Shape;190;p22"/>
          <p:cNvPicPr preferRelativeResize="0"/>
          <p:nvPr/>
        </p:nvPicPr>
        <p:blipFill rotWithShape="1">
          <a:blip r:embed="rId5">
            <a:alphaModFix/>
          </a:blip>
          <a:srcRect/>
          <a:stretch/>
        </p:blipFill>
        <p:spPr>
          <a:xfrm>
            <a:off x="4332942" y="216693"/>
            <a:ext cx="7692099" cy="3197839"/>
          </a:xfrm>
          <a:prstGeom prst="rect">
            <a:avLst/>
          </a:prstGeom>
          <a:noFill/>
          <a:ln>
            <a:noFill/>
          </a:ln>
        </p:spPr>
      </p:pic>
      <p:sp>
        <p:nvSpPr>
          <p:cNvPr id="191" name="Google Shape;191;p22"/>
          <p:cNvSpPr txBox="1"/>
          <p:nvPr/>
        </p:nvSpPr>
        <p:spPr>
          <a:xfrm>
            <a:off x="416689" y="3565003"/>
            <a:ext cx="3916253" cy="58477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0" i="0" u="none" strike="noStrike" cap="none">
                <a:solidFill>
                  <a:schemeClr val="dk1"/>
                </a:solidFill>
                <a:latin typeface="Calibri"/>
                <a:ea typeface="Calibri"/>
                <a:cs typeface="Calibri"/>
                <a:sym typeface="Calibri"/>
              </a:rPr>
              <a:t>Yann LeCun (NYU, FB)</a:t>
            </a:r>
            <a:endParaRPr sz="3200" b="0" i="0" u="none" strike="noStrike" cap="none">
              <a:solidFill>
                <a:schemeClr val="dk1"/>
              </a:solidFill>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23"/>
          <p:cNvSpPr txBox="1"/>
          <p:nvPr/>
        </p:nvSpPr>
        <p:spPr>
          <a:xfrm>
            <a:off x="194626" y="4297972"/>
            <a:ext cx="5076622" cy="92333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University of Toronto &amp; Google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 - </a:t>
            </a:r>
            <a:r>
              <a:rPr lang="en-US" sz="1800" b="0" i="0" u="sng" strike="noStrike" cap="none">
                <a:solidFill>
                  <a:schemeClr val="hlink"/>
                </a:solidFill>
                <a:latin typeface="Calibri"/>
                <a:ea typeface="Calibri"/>
                <a:cs typeface="Calibri"/>
                <a:sym typeface="Calibri"/>
                <a:hlinkClick r:id="rId3"/>
              </a:rPr>
              <a:t>https://en.wikipedia.org/wiki/Geoffrey_Hinton</a:t>
            </a:r>
            <a:r>
              <a:rPr lang="en-US" sz="1800" b="0" i="0" u="none" strike="noStrike" cap="none">
                <a:solidFill>
                  <a:schemeClr val="dk1"/>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 </a:t>
            </a:r>
            <a:endParaRPr sz="1800" b="0" i="0" u="none" strike="noStrike" cap="none">
              <a:solidFill>
                <a:schemeClr val="dk1"/>
              </a:solidFill>
              <a:latin typeface="Calibri"/>
              <a:ea typeface="Calibri"/>
              <a:cs typeface="Calibri"/>
              <a:sym typeface="Calibri"/>
            </a:endParaRPr>
          </a:p>
        </p:txBody>
      </p:sp>
      <p:pic>
        <p:nvPicPr>
          <p:cNvPr id="197" name="Google Shape;197;p23"/>
          <p:cNvPicPr preferRelativeResize="0"/>
          <p:nvPr/>
        </p:nvPicPr>
        <p:blipFill rotWithShape="1">
          <a:blip r:embed="rId4">
            <a:alphaModFix/>
          </a:blip>
          <a:srcRect/>
          <a:stretch/>
        </p:blipFill>
        <p:spPr>
          <a:xfrm>
            <a:off x="194626" y="215900"/>
            <a:ext cx="2794000" cy="3517900"/>
          </a:xfrm>
          <a:prstGeom prst="rect">
            <a:avLst/>
          </a:prstGeom>
          <a:noFill/>
          <a:ln>
            <a:noFill/>
          </a:ln>
        </p:spPr>
      </p:pic>
      <p:sp>
        <p:nvSpPr>
          <p:cNvPr id="198" name="Google Shape;198;p23"/>
          <p:cNvSpPr txBox="1"/>
          <p:nvPr/>
        </p:nvSpPr>
        <p:spPr>
          <a:xfrm>
            <a:off x="5042647" y="393540"/>
            <a:ext cx="7029748" cy="5240778"/>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Calibri"/>
                <a:ea typeface="Calibri"/>
                <a:cs typeface="Calibri"/>
                <a:sym typeface="Calibri"/>
              </a:rPr>
              <a:t>Three decades ago, Hinton was already making his mark on deep learning, co-inventing </a:t>
            </a:r>
            <a:r>
              <a:rPr lang="en-US" sz="2000" b="1" i="0" u="none" strike="noStrike" cap="none">
                <a:solidFill>
                  <a:srgbClr val="FF0000"/>
                </a:solidFill>
                <a:latin typeface="Calibri"/>
                <a:ea typeface="Calibri"/>
                <a:cs typeface="Calibri"/>
                <a:sym typeface="Calibri"/>
              </a:rPr>
              <a:t>Boltzmann machines, backpropagation, and contrastive divergence</a:t>
            </a:r>
            <a:r>
              <a:rPr lang="en-US" sz="2000" b="0" i="0" u="none" strike="noStrike" cap="none">
                <a:solidFill>
                  <a:schemeClr val="dk1"/>
                </a:solidFill>
                <a:latin typeface="Calibri"/>
                <a:ea typeface="Calibri"/>
                <a:cs typeface="Calibri"/>
                <a:sym typeface="Calibri"/>
              </a:rPr>
              <a:t>. </a:t>
            </a:r>
            <a:endParaRPr/>
          </a:p>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Calibri"/>
                <a:ea typeface="Calibri"/>
                <a:cs typeface="Calibri"/>
                <a:sym typeface="Calibri"/>
              </a:rPr>
              <a:t>But it wasn’t until the computing power managed to scale to meet the demands of deep learning that Hinton truly began to get the wider recognition outside of academia he deserved. </a:t>
            </a:r>
            <a:endParaRPr/>
          </a:p>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Calibri"/>
                <a:ea typeface="Calibri"/>
                <a:cs typeface="Calibri"/>
                <a:sym typeface="Calibri"/>
              </a:rPr>
              <a:t>In 2004, he co-founded Neural Computation and Adaptive Perception, a handpicked, invite-only group of researchers from across the fields of physics, neuroscience and engineering. </a:t>
            </a:r>
            <a:endParaRPr/>
          </a:p>
          <a:p>
            <a:pPr marL="0" marR="0" lvl="0" indent="0" algn="l"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Calibri"/>
                <a:ea typeface="Calibri"/>
                <a:cs typeface="Calibri"/>
                <a:sym typeface="Calibri"/>
              </a:rPr>
              <a:t>He also founded DNNResearch, which was acquired by Google. </a:t>
            </a:r>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Calibri"/>
                <a:ea typeface="Calibri"/>
                <a:cs typeface="Calibri"/>
                <a:sym typeface="Calibri"/>
              </a:rPr>
              <a:t>Since then, he’s been working on the </a:t>
            </a:r>
            <a:r>
              <a:rPr lang="en-US" sz="2000" b="1" i="0" u="none" strike="noStrike" cap="none">
                <a:solidFill>
                  <a:srgbClr val="FF0000"/>
                </a:solidFill>
                <a:latin typeface="Calibri"/>
                <a:ea typeface="Calibri"/>
                <a:cs typeface="Calibri"/>
                <a:sym typeface="Calibri"/>
              </a:rPr>
              <a:t>Google “Brain”</a:t>
            </a:r>
            <a:r>
              <a:rPr lang="en-US" sz="2000" b="0" i="0" u="none" strike="noStrike" cap="none">
                <a:solidFill>
                  <a:schemeClr val="dk1"/>
                </a:solidFill>
                <a:latin typeface="Calibri"/>
                <a:ea typeface="Calibri"/>
                <a:cs typeface="Calibri"/>
                <a:sym typeface="Calibri"/>
              </a:rPr>
              <a:t> neural network project, and helping to dramatically improve Google’s image recognition and Android’s audio recognition capabilities.</a:t>
            </a:r>
            <a:endParaRPr sz="1400" b="0" i="0" u="none" strike="noStrike" cap="none">
              <a:solidFill>
                <a:srgbClr val="000000"/>
              </a:solidFill>
              <a:latin typeface="Arial"/>
              <a:ea typeface="Arial"/>
              <a:cs typeface="Arial"/>
              <a:sym typeface="Arial"/>
            </a:endParaRPr>
          </a:p>
        </p:txBody>
      </p:sp>
      <p:sp>
        <p:nvSpPr>
          <p:cNvPr id="199" name="Google Shape;199;p23"/>
          <p:cNvSpPr txBox="1"/>
          <p:nvPr/>
        </p:nvSpPr>
        <p:spPr>
          <a:xfrm>
            <a:off x="194626" y="3831220"/>
            <a:ext cx="3011561" cy="3693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chemeClr val="dk1"/>
                </a:solidFill>
                <a:latin typeface="Calibri"/>
                <a:ea typeface="Calibri"/>
                <a:cs typeface="Calibri"/>
                <a:sym typeface="Calibri"/>
              </a:rPr>
              <a:t>Geoffrey Hinton</a:t>
            </a:r>
            <a:endParaRPr sz="2400" b="0" i="0" u="none" strike="noStrike" cap="none">
              <a:solidFill>
                <a:schemeClr val="dk1"/>
              </a:solidFill>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24"/>
          <p:cNvSpPr txBox="1"/>
          <p:nvPr/>
        </p:nvSpPr>
        <p:spPr>
          <a:xfrm>
            <a:off x="129893" y="3805058"/>
            <a:ext cx="7525688" cy="1477328"/>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Full Professor, head of the Montreal Institute for Learning Algorithms. </a:t>
            </a:r>
            <a:br>
              <a:rPr lang="en-US" sz="1800" b="0" i="0" u="none" strike="noStrike" cap="none">
                <a:solidFill>
                  <a:schemeClr val="dk1"/>
                </a:solidFill>
                <a:latin typeface="Calibri"/>
                <a:ea typeface="Calibri"/>
                <a:cs typeface="Calibri"/>
                <a:sym typeface="Calibri"/>
              </a:rPr>
            </a:br>
            <a:r>
              <a:rPr lang="en-US" sz="1800" b="0" i="0" u="none" strike="noStrike" cap="none">
                <a:solidFill>
                  <a:schemeClr val="dk1"/>
                </a:solidFill>
                <a:latin typeface="Calibri"/>
                <a:ea typeface="Calibri"/>
                <a:cs typeface="Calibri"/>
                <a:sym typeface="Calibri"/>
              </a:rPr>
              <a:t>Most noted for his work on artificial neural networks and deep learning.</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dk1"/>
                </a:solidFill>
                <a:latin typeface="Calibri"/>
                <a:ea typeface="Calibri"/>
                <a:cs typeface="Calibri"/>
                <a:sym typeface="Calibri"/>
              </a:rPr>
              <a:t> - </a:t>
            </a:r>
            <a:r>
              <a:rPr lang="en-US" sz="1800" b="0" i="0" u="sng" strike="noStrike" cap="none">
                <a:solidFill>
                  <a:schemeClr val="hlink"/>
                </a:solidFill>
                <a:latin typeface="Calibri"/>
                <a:ea typeface="Calibri"/>
                <a:cs typeface="Calibri"/>
                <a:sym typeface="Calibri"/>
                <a:hlinkClick r:id="rId3"/>
              </a:rPr>
              <a:t>https://en.wikipedia.org/wiki/Yoshua_Bengio</a:t>
            </a:r>
            <a:endParaRPr sz="18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 - </a:t>
            </a:r>
            <a:r>
              <a:rPr lang="en-US" sz="1800" b="0" i="0" u="sng" strike="noStrike" cap="none">
                <a:solidFill>
                  <a:schemeClr val="hlink"/>
                </a:solidFill>
                <a:latin typeface="Calibri"/>
                <a:ea typeface="Calibri"/>
                <a:cs typeface="Calibri"/>
                <a:sym typeface="Calibri"/>
                <a:hlinkClick r:id="rId4"/>
              </a:rPr>
              <a:t>http://www.iro.umontreal.ca/~bengioy/yoshua_en/</a:t>
            </a:r>
            <a:endParaRPr sz="18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 - </a:t>
            </a:r>
            <a:r>
              <a:rPr lang="en-US" sz="1800" b="0" i="0" u="sng" strike="noStrike" cap="none">
                <a:solidFill>
                  <a:schemeClr val="hlink"/>
                </a:solidFill>
                <a:latin typeface="Calibri"/>
                <a:ea typeface="Calibri"/>
                <a:cs typeface="Calibri"/>
                <a:sym typeface="Calibri"/>
                <a:hlinkClick r:id="rId5"/>
              </a:rPr>
              <a:t>https://scholar.google.com/citations?user=kukA0LcAAAAJ</a:t>
            </a:r>
            <a:endParaRPr sz="1800" b="0" i="0" u="none" strike="noStrike" cap="none">
              <a:solidFill>
                <a:schemeClr val="dk1"/>
              </a:solidFill>
              <a:latin typeface="Calibri"/>
              <a:ea typeface="Calibri"/>
              <a:cs typeface="Calibri"/>
              <a:sym typeface="Calibri"/>
            </a:endParaRPr>
          </a:p>
        </p:txBody>
      </p:sp>
      <p:pic>
        <p:nvPicPr>
          <p:cNvPr id="205" name="Google Shape;205;p24"/>
          <p:cNvPicPr preferRelativeResize="0"/>
          <p:nvPr/>
        </p:nvPicPr>
        <p:blipFill rotWithShape="1">
          <a:blip r:embed="rId6">
            <a:alphaModFix/>
          </a:blip>
          <a:srcRect/>
          <a:stretch/>
        </p:blipFill>
        <p:spPr>
          <a:xfrm>
            <a:off x="93026" y="101601"/>
            <a:ext cx="2605018" cy="3086200"/>
          </a:xfrm>
          <a:prstGeom prst="rect">
            <a:avLst/>
          </a:prstGeom>
          <a:noFill/>
          <a:ln>
            <a:noFill/>
          </a:ln>
        </p:spPr>
      </p:pic>
      <p:sp>
        <p:nvSpPr>
          <p:cNvPr id="206" name="Google Shape;206;p24"/>
          <p:cNvSpPr txBox="1"/>
          <p:nvPr/>
        </p:nvSpPr>
        <p:spPr>
          <a:xfrm>
            <a:off x="93026" y="3204042"/>
            <a:ext cx="2939541" cy="58477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0" i="0" u="none" strike="noStrike" cap="none">
                <a:solidFill>
                  <a:schemeClr val="dk1"/>
                </a:solidFill>
                <a:latin typeface="Calibri"/>
                <a:ea typeface="Calibri"/>
                <a:cs typeface="Calibri"/>
                <a:sym typeface="Calibri"/>
              </a:rPr>
              <a:t>Yoshua Bengio</a:t>
            </a:r>
            <a:endParaRPr sz="3200" b="0" i="0" u="none" strike="noStrike" cap="none">
              <a:solidFill>
                <a:schemeClr val="dk1"/>
              </a:solidFill>
              <a:latin typeface="Calibri"/>
              <a:ea typeface="Calibri"/>
              <a:cs typeface="Calibri"/>
              <a:sym typeface="Calibri"/>
            </a:endParaRPr>
          </a:p>
        </p:txBody>
      </p:sp>
      <p:sp>
        <p:nvSpPr>
          <p:cNvPr id="207" name="Google Shape;207;p24"/>
          <p:cNvSpPr txBox="1"/>
          <p:nvPr/>
        </p:nvSpPr>
        <p:spPr>
          <a:xfrm>
            <a:off x="129893" y="5529294"/>
            <a:ext cx="7396223" cy="64633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Very good pictorial tutorial:</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 </a:t>
            </a:r>
            <a:r>
              <a:rPr lang="en-US" sz="1800" b="0" i="0" u="sng" strike="noStrike" cap="none">
                <a:solidFill>
                  <a:schemeClr val="hlink"/>
                </a:solidFill>
                <a:latin typeface="Calibri"/>
                <a:ea typeface="Calibri"/>
                <a:cs typeface="Calibri"/>
                <a:sym typeface="Calibri"/>
                <a:hlinkClick r:id="rId7"/>
              </a:rPr>
              <a:t>http://www.iro.umontreal.ca/~bengioy/talks/DL-Tutorial-NIPS2015.pdf</a:t>
            </a:r>
            <a:endParaRPr sz="1800" b="0" i="0" u="none" strike="noStrike" cap="none">
              <a:solidFill>
                <a:schemeClr val="dk1"/>
              </a:solidFill>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25"/>
          <p:cNvSpPr txBox="1"/>
          <p:nvPr/>
        </p:nvSpPr>
        <p:spPr>
          <a:xfrm>
            <a:off x="194626" y="4097389"/>
            <a:ext cx="6576564" cy="1477328"/>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Staff Research Scientist at Google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Student of Yoshua Bengio.</a:t>
            </a:r>
            <a:endParaRPr sz="1800" b="1"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800"/>
              <a:buFont typeface="Arial"/>
              <a:buNone/>
            </a:pPr>
            <a:r>
              <a:rPr lang="en-US" sz="1800" b="0" i="0" u="sng" strike="noStrike" cap="none">
                <a:solidFill>
                  <a:schemeClr val="hlink"/>
                </a:solidFill>
                <a:latin typeface="Calibri"/>
                <a:ea typeface="Calibri"/>
                <a:cs typeface="Calibri"/>
                <a:sym typeface="Calibri"/>
                <a:hlinkClick r:id="rId3"/>
              </a:rPr>
              <a:t>https://en.wikipedia.org/wiki/Ian_Goodfellow</a:t>
            </a:r>
            <a:endParaRPr sz="18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Generative Adversarial Nets (2014)</a:t>
            </a:r>
            <a:endParaRPr sz="18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800"/>
              <a:buFont typeface="Arial"/>
              <a:buNone/>
            </a:pPr>
            <a:r>
              <a:rPr lang="en-US" sz="1800" b="0" i="0" u="sng" strike="noStrike" cap="none">
                <a:solidFill>
                  <a:schemeClr val="hlink"/>
                </a:solidFill>
                <a:latin typeface="Calibri"/>
                <a:ea typeface="Calibri"/>
                <a:cs typeface="Calibri"/>
                <a:sym typeface="Calibri"/>
                <a:hlinkClick r:id="rId4"/>
              </a:rPr>
              <a:t>https://arxiv.org/pdf/1406.2661v1.pdf</a:t>
            </a:r>
            <a:endParaRPr sz="1800" b="0" i="0" u="none" strike="noStrike" cap="none">
              <a:solidFill>
                <a:schemeClr val="dk1"/>
              </a:solidFill>
              <a:latin typeface="Calibri"/>
              <a:ea typeface="Calibri"/>
              <a:cs typeface="Calibri"/>
              <a:sym typeface="Calibri"/>
            </a:endParaRPr>
          </a:p>
        </p:txBody>
      </p:sp>
      <p:pic>
        <p:nvPicPr>
          <p:cNvPr id="213" name="Google Shape;213;p25"/>
          <p:cNvPicPr preferRelativeResize="0"/>
          <p:nvPr/>
        </p:nvPicPr>
        <p:blipFill rotWithShape="1">
          <a:blip r:embed="rId5">
            <a:alphaModFix/>
          </a:blip>
          <a:srcRect/>
          <a:stretch/>
        </p:blipFill>
        <p:spPr>
          <a:xfrm>
            <a:off x="194626" y="168910"/>
            <a:ext cx="2362200" cy="2362200"/>
          </a:xfrm>
          <a:prstGeom prst="rect">
            <a:avLst/>
          </a:prstGeom>
          <a:noFill/>
          <a:ln>
            <a:noFill/>
          </a:ln>
        </p:spPr>
      </p:pic>
      <p:pic>
        <p:nvPicPr>
          <p:cNvPr id="214" name="Google Shape;214;p25"/>
          <p:cNvPicPr preferRelativeResize="0"/>
          <p:nvPr/>
        </p:nvPicPr>
        <p:blipFill rotWithShape="1">
          <a:blip r:embed="rId6">
            <a:alphaModFix/>
          </a:blip>
          <a:srcRect/>
          <a:stretch/>
        </p:blipFill>
        <p:spPr>
          <a:xfrm>
            <a:off x="5639798" y="168910"/>
            <a:ext cx="6515100" cy="3187700"/>
          </a:xfrm>
          <a:prstGeom prst="rect">
            <a:avLst/>
          </a:prstGeom>
          <a:noFill/>
          <a:ln>
            <a:noFill/>
          </a:ln>
        </p:spPr>
      </p:pic>
      <p:sp>
        <p:nvSpPr>
          <p:cNvPr id="215" name="Google Shape;215;p25"/>
          <p:cNvSpPr txBox="1"/>
          <p:nvPr/>
        </p:nvSpPr>
        <p:spPr>
          <a:xfrm>
            <a:off x="194626" y="2662177"/>
            <a:ext cx="3324078" cy="58477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a:solidFill>
                  <a:schemeClr val="dk1"/>
                </a:solidFill>
                <a:latin typeface="Calibri"/>
                <a:ea typeface="Calibri"/>
                <a:cs typeface="Calibri"/>
                <a:sym typeface="Calibri"/>
              </a:rPr>
              <a:t>Ian Goodfellow</a:t>
            </a:r>
            <a:endParaRPr sz="3200" b="1" i="0" u="none" strike="noStrike" cap="none">
              <a:solidFill>
                <a:schemeClr val="dk1"/>
              </a:solidFill>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26"/>
          <p:cNvSpPr txBox="1"/>
          <p:nvPr/>
        </p:nvSpPr>
        <p:spPr>
          <a:xfrm>
            <a:off x="130772" y="4366178"/>
            <a:ext cx="11829734" cy="233910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0" i="0" u="none" strike="noStrike" cap="none">
                <a:solidFill>
                  <a:schemeClr val="dk1"/>
                </a:solidFill>
                <a:latin typeface="Calibri"/>
                <a:ea typeface="Calibri"/>
                <a:cs typeface="Calibri"/>
                <a:sym typeface="Calibri"/>
              </a:rPr>
              <a:t>LSTM - Long short-term memory (1997)</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Hochreiter, Sepp; and Schmidhuber, Jürgen; Long Short-Term Memory, Neural Computation, 9(8):1735–1780, 1997</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r>
              <a:rPr lang="en-US" sz="2400" b="0" i="0" u="sng" strike="noStrike" cap="none">
                <a:solidFill>
                  <a:schemeClr val="hlink"/>
                </a:solidFill>
                <a:latin typeface="Calibri"/>
                <a:ea typeface="Calibri"/>
                <a:cs typeface="Calibri"/>
                <a:sym typeface="Calibri"/>
                <a:hlinkClick r:id="rId3"/>
              </a:rPr>
              <a:t>https://en.wikipedia.org/wiki/Long_short-term_memory</a:t>
            </a:r>
            <a:endParaRPr sz="24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Calibri"/>
                <a:ea typeface="Calibri"/>
                <a:cs typeface="Calibri"/>
                <a:sym typeface="Calibri"/>
              </a:rPr>
              <a:t>Unlike traditional RNNs, an LSTM network is well-suited to learn from experience to classify, process and predict time series when there are time lags of unknown size and bound between important events.</a:t>
            </a:r>
            <a:endParaRPr sz="1400" b="0" i="0" u="none" strike="noStrike" cap="none">
              <a:solidFill>
                <a:srgbClr val="000000"/>
              </a:solidFill>
              <a:latin typeface="Arial"/>
              <a:ea typeface="Arial"/>
              <a:cs typeface="Arial"/>
              <a:sym typeface="Arial"/>
            </a:endParaRPr>
          </a:p>
        </p:txBody>
      </p:sp>
      <p:pic>
        <p:nvPicPr>
          <p:cNvPr id="221" name="Google Shape;221;p26"/>
          <p:cNvPicPr preferRelativeResize="0"/>
          <p:nvPr/>
        </p:nvPicPr>
        <p:blipFill rotWithShape="1">
          <a:blip r:embed="rId4">
            <a:alphaModFix/>
          </a:blip>
          <a:srcRect/>
          <a:stretch/>
        </p:blipFill>
        <p:spPr>
          <a:xfrm>
            <a:off x="130772" y="134395"/>
            <a:ext cx="2794000" cy="3302000"/>
          </a:xfrm>
          <a:prstGeom prst="rect">
            <a:avLst/>
          </a:prstGeom>
          <a:noFill/>
          <a:ln>
            <a:noFill/>
          </a:ln>
        </p:spPr>
      </p:pic>
      <p:sp>
        <p:nvSpPr>
          <p:cNvPr id="222" name="Google Shape;222;p26"/>
          <p:cNvSpPr txBox="1"/>
          <p:nvPr/>
        </p:nvSpPr>
        <p:spPr>
          <a:xfrm>
            <a:off x="130773" y="3482981"/>
            <a:ext cx="3109732" cy="553998"/>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Sepp Hochreiter, Austria</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Calibri"/>
                <a:ea typeface="Calibri"/>
                <a:cs typeface="Calibri"/>
                <a:sym typeface="Calibri"/>
              </a:rPr>
              <a:t> - </a:t>
            </a:r>
            <a:r>
              <a:rPr lang="en-US" sz="1200" b="0" i="0" u="sng" strike="noStrike" cap="none">
                <a:solidFill>
                  <a:schemeClr val="hlink"/>
                </a:solidFill>
                <a:latin typeface="Calibri"/>
                <a:ea typeface="Calibri"/>
                <a:cs typeface="Calibri"/>
                <a:sym typeface="Calibri"/>
                <a:hlinkClick r:id="rId5"/>
              </a:rPr>
              <a:t>http://www.bioinf.jku.at/people/hochreiter/</a:t>
            </a:r>
            <a:endParaRPr sz="1200" b="0" i="0" u="none" strike="noStrike" cap="none">
              <a:solidFill>
                <a:schemeClr val="dk1"/>
              </a:solidFill>
              <a:latin typeface="Calibri"/>
              <a:ea typeface="Calibri"/>
              <a:cs typeface="Calibri"/>
              <a:sym typeface="Calibri"/>
            </a:endParaRPr>
          </a:p>
        </p:txBody>
      </p:sp>
      <p:sp>
        <p:nvSpPr>
          <p:cNvPr id="223" name="Google Shape;223;p26"/>
          <p:cNvSpPr txBox="1"/>
          <p:nvPr/>
        </p:nvSpPr>
        <p:spPr>
          <a:xfrm>
            <a:off x="3569115" y="3489830"/>
            <a:ext cx="3703899" cy="64633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Jürgen Schmidhuber, Switzerland</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 - </a:t>
            </a:r>
            <a:r>
              <a:rPr lang="en-US" sz="1800" b="0" i="0" u="sng" strike="noStrike" cap="none">
                <a:solidFill>
                  <a:schemeClr val="hlink"/>
                </a:solidFill>
                <a:latin typeface="Calibri"/>
                <a:ea typeface="Calibri"/>
                <a:cs typeface="Calibri"/>
                <a:sym typeface="Calibri"/>
                <a:hlinkClick r:id="rId6"/>
              </a:rPr>
              <a:t>http://people.idsia.ch/~juergen/</a:t>
            </a:r>
            <a:endParaRPr sz="1800" b="0" i="0" u="none" strike="noStrike" cap="none">
              <a:solidFill>
                <a:schemeClr val="dk1"/>
              </a:solidFill>
              <a:latin typeface="Calibri"/>
              <a:ea typeface="Calibri"/>
              <a:cs typeface="Calibri"/>
              <a:sym typeface="Calibri"/>
            </a:endParaRPr>
          </a:p>
        </p:txBody>
      </p:sp>
      <p:pic>
        <p:nvPicPr>
          <p:cNvPr id="224" name="Google Shape;224;p26"/>
          <p:cNvPicPr preferRelativeResize="0"/>
          <p:nvPr/>
        </p:nvPicPr>
        <p:blipFill rotWithShape="1">
          <a:blip r:embed="rId7">
            <a:alphaModFix/>
          </a:blip>
          <a:srcRect/>
          <a:stretch/>
        </p:blipFill>
        <p:spPr>
          <a:xfrm>
            <a:off x="3569115" y="193170"/>
            <a:ext cx="3175000" cy="3175000"/>
          </a:xfrm>
          <a:prstGeom prst="rect">
            <a:avLst/>
          </a:prstGeom>
          <a:noFill/>
          <a:ln>
            <a:noFill/>
          </a:ln>
        </p:spPr>
      </p:pic>
      <p:pic>
        <p:nvPicPr>
          <p:cNvPr id="225" name="Google Shape;225;p26"/>
          <p:cNvPicPr preferRelativeResize="0"/>
          <p:nvPr/>
        </p:nvPicPr>
        <p:blipFill rotWithShape="1">
          <a:blip r:embed="rId8">
            <a:alphaModFix/>
          </a:blip>
          <a:srcRect/>
          <a:stretch/>
        </p:blipFill>
        <p:spPr>
          <a:xfrm>
            <a:off x="7759692" y="616283"/>
            <a:ext cx="3810000" cy="2171700"/>
          </a:xfrm>
          <a:prstGeom prst="rect">
            <a:avLst/>
          </a:prstGeom>
          <a:noFill/>
          <a:ln>
            <a:noFill/>
          </a:ln>
        </p:spPr>
      </p:pic>
      <p:sp>
        <p:nvSpPr>
          <p:cNvPr id="226" name="Google Shape;226;p26"/>
          <p:cNvSpPr txBox="1"/>
          <p:nvPr/>
        </p:nvSpPr>
        <p:spPr>
          <a:xfrm>
            <a:off x="7759692" y="2787983"/>
            <a:ext cx="4042458" cy="92333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A simple LSTM block with only input, output, and forget gates. </a:t>
            </a:r>
            <a:br>
              <a:rPr lang="en-US" sz="1800" b="0" i="0" u="none" strike="noStrike" cap="none">
                <a:solidFill>
                  <a:schemeClr val="dk1"/>
                </a:solidFill>
                <a:latin typeface="Calibri"/>
                <a:ea typeface="Calibri"/>
                <a:cs typeface="Calibri"/>
                <a:sym typeface="Calibri"/>
              </a:rPr>
            </a:br>
            <a:r>
              <a:rPr lang="en-US" sz="1800" b="0" i="0" u="none" strike="noStrike" cap="none">
                <a:solidFill>
                  <a:schemeClr val="dk1"/>
                </a:solidFill>
                <a:latin typeface="Calibri"/>
                <a:ea typeface="Calibri"/>
                <a:cs typeface="Calibri"/>
                <a:sym typeface="Calibri"/>
              </a:rPr>
              <a:t>LSTM blocks may have more gates.</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27"/>
          <p:cNvSpPr txBox="1"/>
          <p:nvPr/>
        </p:nvSpPr>
        <p:spPr>
          <a:xfrm>
            <a:off x="0" y="2377265"/>
            <a:ext cx="2685327" cy="58477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0" i="0" u="none" strike="noStrike" cap="none">
                <a:solidFill>
                  <a:schemeClr val="dk1"/>
                </a:solidFill>
                <a:latin typeface="Calibri"/>
                <a:ea typeface="Calibri"/>
                <a:cs typeface="Calibri"/>
                <a:sym typeface="Calibri"/>
              </a:rPr>
              <a:t>Elon Musk</a:t>
            </a:r>
            <a:endParaRPr sz="1400" b="0" i="0" u="none" strike="noStrike" cap="none">
              <a:solidFill>
                <a:srgbClr val="000000"/>
              </a:solidFill>
              <a:latin typeface="Arial"/>
              <a:ea typeface="Arial"/>
              <a:cs typeface="Arial"/>
              <a:sym typeface="Arial"/>
            </a:endParaRPr>
          </a:p>
        </p:txBody>
      </p:sp>
      <p:sp>
        <p:nvSpPr>
          <p:cNvPr id="233" name="Google Shape;233;p27"/>
          <p:cNvSpPr txBox="1"/>
          <p:nvPr/>
        </p:nvSpPr>
        <p:spPr>
          <a:xfrm>
            <a:off x="11199" y="3442567"/>
            <a:ext cx="8195252" cy="230832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PayPal</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Tesla (self-driving electric cars)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SpaceX (Space ships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Open AI (open source AI)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Neurolink (integrate the human brain with AI – implantable interfaces)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Hyperloop - high-speed transportation system - reduced-pressure tubes, linear induction motors and air compressors.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The Boring Company – to dig tunnels.</a:t>
            </a:r>
            <a:endParaRPr sz="1400" b="0" i="0" u="none" strike="noStrike" cap="none">
              <a:solidFill>
                <a:srgbClr val="000000"/>
              </a:solidFill>
              <a:latin typeface="Arial"/>
              <a:ea typeface="Arial"/>
              <a:cs typeface="Arial"/>
              <a:sym typeface="Arial"/>
            </a:endParaRPr>
          </a:p>
        </p:txBody>
      </p:sp>
      <p:pic>
        <p:nvPicPr>
          <p:cNvPr id="234" name="Google Shape;234;p27"/>
          <p:cNvPicPr preferRelativeResize="0"/>
          <p:nvPr/>
        </p:nvPicPr>
        <p:blipFill rotWithShape="1">
          <a:blip r:embed="rId3">
            <a:alphaModFix/>
          </a:blip>
          <a:srcRect/>
          <a:stretch/>
        </p:blipFill>
        <p:spPr>
          <a:xfrm>
            <a:off x="6445568" y="72503"/>
            <a:ext cx="5638800" cy="1435100"/>
          </a:xfrm>
          <a:prstGeom prst="rect">
            <a:avLst/>
          </a:prstGeom>
          <a:noFill/>
          <a:ln>
            <a:noFill/>
          </a:ln>
        </p:spPr>
      </p:pic>
      <p:pic>
        <p:nvPicPr>
          <p:cNvPr id="235" name="Google Shape;235;p27"/>
          <p:cNvPicPr preferRelativeResize="0"/>
          <p:nvPr/>
        </p:nvPicPr>
        <p:blipFill rotWithShape="1">
          <a:blip r:embed="rId4">
            <a:alphaModFix/>
          </a:blip>
          <a:srcRect/>
          <a:stretch/>
        </p:blipFill>
        <p:spPr>
          <a:xfrm>
            <a:off x="8591868" y="1507603"/>
            <a:ext cx="3492500" cy="2324100"/>
          </a:xfrm>
          <a:prstGeom prst="rect">
            <a:avLst/>
          </a:prstGeom>
          <a:noFill/>
          <a:ln>
            <a:noFill/>
          </a:ln>
        </p:spPr>
      </p:pic>
      <p:pic>
        <p:nvPicPr>
          <p:cNvPr id="236" name="Google Shape;236;p27"/>
          <p:cNvPicPr preferRelativeResize="0"/>
          <p:nvPr/>
        </p:nvPicPr>
        <p:blipFill rotWithShape="1">
          <a:blip r:embed="rId5">
            <a:alphaModFix/>
          </a:blip>
          <a:srcRect/>
          <a:stretch/>
        </p:blipFill>
        <p:spPr>
          <a:xfrm>
            <a:off x="8591868" y="3950504"/>
            <a:ext cx="3492500" cy="2324100"/>
          </a:xfrm>
          <a:prstGeom prst="rect">
            <a:avLst/>
          </a:prstGeom>
          <a:noFill/>
          <a:ln>
            <a:noFill/>
          </a:ln>
        </p:spPr>
      </p:pic>
      <p:pic>
        <p:nvPicPr>
          <p:cNvPr id="237" name="Google Shape;237;p27"/>
          <p:cNvPicPr preferRelativeResize="0"/>
          <p:nvPr/>
        </p:nvPicPr>
        <p:blipFill rotWithShape="1">
          <a:blip r:embed="rId6">
            <a:alphaModFix/>
          </a:blip>
          <a:srcRect/>
          <a:stretch/>
        </p:blipFill>
        <p:spPr>
          <a:xfrm>
            <a:off x="6225251" y="2283749"/>
            <a:ext cx="1981200" cy="1981200"/>
          </a:xfrm>
          <a:prstGeom prst="rect">
            <a:avLst/>
          </a:prstGeom>
          <a:noFill/>
          <a:ln>
            <a:noFill/>
          </a:ln>
        </p:spPr>
      </p:pic>
      <p:pic>
        <p:nvPicPr>
          <p:cNvPr id="238" name="Google Shape;238;p27"/>
          <p:cNvPicPr preferRelativeResize="0"/>
          <p:nvPr/>
        </p:nvPicPr>
        <p:blipFill rotWithShape="1">
          <a:blip r:embed="rId7">
            <a:alphaModFix/>
          </a:blip>
          <a:srcRect/>
          <a:stretch/>
        </p:blipFill>
        <p:spPr>
          <a:xfrm>
            <a:off x="4360597" y="535809"/>
            <a:ext cx="2023643" cy="1655340"/>
          </a:xfrm>
          <a:prstGeom prst="rect">
            <a:avLst/>
          </a:prstGeom>
          <a:noFill/>
          <a:ln>
            <a:noFill/>
          </a:ln>
        </p:spPr>
      </p:pic>
      <p:pic>
        <p:nvPicPr>
          <p:cNvPr id="239" name="Google Shape;239;p27"/>
          <p:cNvPicPr preferRelativeResize="0"/>
          <p:nvPr/>
        </p:nvPicPr>
        <p:blipFill rotWithShape="1">
          <a:blip r:embed="rId8">
            <a:alphaModFix/>
          </a:blip>
          <a:srcRect/>
          <a:stretch/>
        </p:blipFill>
        <p:spPr>
          <a:xfrm>
            <a:off x="0" y="-1"/>
            <a:ext cx="4226248" cy="237726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p28"/>
          <p:cNvSpPr txBox="1"/>
          <p:nvPr/>
        </p:nvSpPr>
        <p:spPr>
          <a:xfrm>
            <a:off x="6255452" y="1863987"/>
            <a:ext cx="2005263" cy="3693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Michael I Jordan</a:t>
            </a:r>
            <a:endParaRPr sz="1400" b="0" i="0" u="none" strike="noStrike" cap="none">
              <a:solidFill>
                <a:srgbClr val="000000"/>
              </a:solidFill>
              <a:latin typeface="Arial"/>
              <a:ea typeface="Arial"/>
              <a:cs typeface="Arial"/>
              <a:sym typeface="Arial"/>
            </a:endParaRPr>
          </a:p>
        </p:txBody>
      </p:sp>
      <p:pic>
        <p:nvPicPr>
          <p:cNvPr id="245" name="Google Shape;245;p28"/>
          <p:cNvPicPr preferRelativeResize="0"/>
          <p:nvPr/>
        </p:nvPicPr>
        <p:blipFill rotWithShape="1">
          <a:blip r:embed="rId3">
            <a:alphaModFix/>
          </a:blip>
          <a:srcRect/>
          <a:stretch/>
        </p:blipFill>
        <p:spPr>
          <a:xfrm>
            <a:off x="160466" y="132635"/>
            <a:ext cx="1744291" cy="1744291"/>
          </a:xfrm>
          <a:prstGeom prst="rect">
            <a:avLst/>
          </a:prstGeom>
          <a:noFill/>
          <a:ln>
            <a:noFill/>
          </a:ln>
        </p:spPr>
      </p:pic>
      <p:sp>
        <p:nvSpPr>
          <p:cNvPr id="246" name="Google Shape;246;p28"/>
          <p:cNvSpPr txBox="1"/>
          <p:nvPr/>
        </p:nvSpPr>
        <p:spPr>
          <a:xfrm>
            <a:off x="166359" y="1869649"/>
            <a:ext cx="1725830" cy="3693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Andrej Karpathy</a:t>
            </a:r>
            <a:endParaRPr sz="1800" b="0" i="0" u="none" strike="noStrike" cap="none">
              <a:solidFill>
                <a:schemeClr val="dk1"/>
              </a:solidFill>
              <a:latin typeface="Calibri"/>
              <a:ea typeface="Calibri"/>
              <a:cs typeface="Calibri"/>
              <a:sym typeface="Calibri"/>
            </a:endParaRPr>
          </a:p>
        </p:txBody>
      </p:sp>
      <p:pic>
        <p:nvPicPr>
          <p:cNvPr id="247" name="Google Shape;247;p28"/>
          <p:cNvPicPr preferRelativeResize="0"/>
          <p:nvPr/>
        </p:nvPicPr>
        <p:blipFill rotWithShape="1">
          <a:blip r:embed="rId4">
            <a:alphaModFix/>
          </a:blip>
          <a:srcRect/>
          <a:stretch/>
        </p:blipFill>
        <p:spPr>
          <a:xfrm>
            <a:off x="2043241" y="144711"/>
            <a:ext cx="1732215" cy="1732215"/>
          </a:xfrm>
          <a:prstGeom prst="rect">
            <a:avLst/>
          </a:prstGeom>
          <a:noFill/>
          <a:ln>
            <a:noFill/>
          </a:ln>
        </p:spPr>
      </p:pic>
      <p:sp>
        <p:nvSpPr>
          <p:cNvPr id="248" name="Google Shape;248;p28"/>
          <p:cNvSpPr txBox="1"/>
          <p:nvPr/>
        </p:nvSpPr>
        <p:spPr>
          <a:xfrm>
            <a:off x="1958230" y="1886088"/>
            <a:ext cx="2095137" cy="3693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Vincent Vanhoucke</a:t>
            </a:r>
            <a:endParaRPr sz="1800" b="0" i="0" u="none" strike="noStrike" cap="none">
              <a:solidFill>
                <a:schemeClr val="dk1"/>
              </a:solidFill>
              <a:latin typeface="Calibri"/>
              <a:ea typeface="Calibri"/>
              <a:cs typeface="Calibri"/>
              <a:sym typeface="Calibri"/>
            </a:endParaRPr>
          </a:p>
        </p:txBody>
      </p:sp>
      <p:sp>
        <p:nvSpPr>
          <p:cNvPr id="249" name="Google Shape;249;p28"/>
          <p:cNvSpPr txBox="1"/>
          <p:nvPr/>
        </p:nvSpPr>
        <p:spPr>
          <a:xfrm>
            <a:off x="4106842" y="1870046"/>
            <a:ext cx="1723846" cy="3693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Hugo Larochelle</a:t>
            </a:r>
            <a:endParaRPr sz="1800" b="0" i="0" u="none" strike="noStrike" cap="none">
              <a:solidFill>
                <a:schemeClr val="dk1"/>
              </a:solidFill>
              <a:latin typeface="Calibri"/>
              <a:ea typeface="Calibri"/>
              <a:cs typeface="Calibri"/>
              <a:sym typeface="Calibri"/>
            </a:endParaRPr>
          </a:p>
        </p:txBody>
      </p:sp>
      <p:pic>
        <p:nvPicPr>
          <p:cNvPr id="250" name="Google Shape;250;p28"/>
          <p:cNvPicPr preferRelativeResize="0"/>
          <p:nvPr/>
        </p:nvPicPr>
        <p:blipFill rotWithShape="1">
          <a:blip r:embed="rId5">
            <a:alphaModFix/>
          </a:blip>
          <a:srcRect/>
          <a:stretch/>
        </p:blipFill>
        <p:spPr>
          <a:xfrm>
            <a:off x="5993432" y="169519"/>
            <a:ext cx="2383257" cy="1707408"/>
          </a:xfrm>
          <a:prstGeom prst="rect">
            <a:avLst/>
          </a:prstGeom>
          <a:noFill/>
          <a:ln>
            <a:noFill/>
          </a:ln>
        </p:spPr>
      </p:pic>
      <p:sp>
        <p:nvSpPr>
          <p:cNvPr id="251" name="Google Shape;251;p28"/>
          <p:cNvSpPr txBox="1"/>
          <p:nvPr/>
        </p:nvSpPr>
        <p:spPr>
          <a:xfrm>
            <a:off x="8473263" y="1829083"/>
            <a:ext cx="1709140" cy="3693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Terry Sejnowski</a:t>
            </a:r>
            <a:endParaRPr sz="1800" b="0" i="0" u="none" strike="noStrike" cap="none">
              <a:solidFill>
                <a:schemeClr val="dk1"/>
              </a:solidFill>
              <a:latin typeface="Calibri"/>
              <a:ea typeface="Calibri"/>
              <a:cs typeface="Calibri"/>
              <a:sym typeface="Calibri"/>
            </a:endParaRPr>
          </a:p>
        </p:txBody>
      </p:sp>
      <p:pic>
        <p:nvPicPr>
          <p:cNvPr id="252" name="Google Shape;252;p28"/>
          <p:cNvPicPr preferRelativeResize="0"/>
          <p:nvPr/>
        </p:nvPicPr>
        <p:blipFill rotWithShape="1">
          <a:blip r:embed="rId6">
            <a:alphaModFix/>
          </a:blip>
          <a:srcRect/>
          <a:stretch/>
        </p:blipFill>
        <p:spPr>
          <a:xfrm>
            <a:off x="1" y="2284512"/>
            <a:ext cx="1892188" cy="1822271"/>
          </a:xfrm>
          <a:prstGeom prst="rect">
            <a:avLst/>
          </a:prstGeom>
          <a:noFill/>
          <a:ln>
            <a:noFill/>
          </a:ln>
        </p:spPr>
      </p:pic>
      <p:sp>
        <p:nvSpPr>
          <p:cNvPr id="253" name="Google Shape;253;p28"/>
          <p:cNvSpPr txBox="1"/>
          <p:nvPr/>
        </p:nvSpPr>
        <p:spPr>
          <a:xfrm>
            <a:off x="21981" y="4152316"/>
            <a:ext cx="1742651" cy="3693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Sebastian Thrun</a:t>
            </a:r>
            <a:endParaRPr sz="1800" b="0" i="0" u="none" strike="noStrike" cap="none">
              <a:solidFill>
                <a:schemeClr val="dk1"/>
              </a:solidFill>
              <a:latin typeface="Calibri"/>
              <a:ea typeface="Calibri"/>
              <a:cs typeface="Calibri"/>
              <a:sym typeface="Calibri"/>
            </a:endParaRPr>
          </a:p>
        </p:txBody>
      </p:sp>
      <p:pic>
        <p:nvPicPr>
          <p:cNvPr id="254" name="Google Shape;254;p28"/>
          <p:cNvPicPr preferRelativeResize="0"/>
          <p:nvPr/>
        </p:nvPicPr>
        <p:blipFill rotWithShape="1">
          <a:blip r:embed="rId7">
            <a:alphaModFix/>
          </a:blip>
          <a:srcRect/>
          <a:stretch/>
        </p:blipFill>
        <p:spPr>
          <a:xfrm>
            <a:off x="1958231" y="2360437"/>
            <a:ext cx="1699370" cy="1735637"/>
          </a:xfrm>
          <a:prstGeom prst="rect">
            <a:avLst/>
          </a:prstGeom>
          <a:noFill/>
          <a:ln>
            <a:noFill/>
          </a:ln>
        </p:spPr>
      </p:pic>
      <p:sp>
        <p:nvSpPr>
          <p:cNvPr id="255" name="Google Shape;255;p28"/>
          <p:cNvSpPr txBox="1"/>
          <p:nvPr/>
        </p:nvSpPr>
        <p:spPr>
          <a:xfrm>
            <a:off x="1920020" y="4096074"/>
            <a:ext cx="1737581" cy="3693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Jeffrey Hawkins</a:t>
            </a:r>
            <a:endParaRPr sz="1800" b="0" i="0" u="none" strike="noStrike" cap="none">
              <a:solidFill>
                <a:schemeClr val="dk1"/>
              </a:solidFill>
              <a:latin typeface="Calibri"/>
              <a:ea typeface="Calibri"/>
              <a:cs typeface="Calibri"/>
              <a:sym typeface="Calibri"/>
            </a:endParaRPr>
          </a:p>
        </p:txBody>
      </p:sp>
      <p:pic>
        <p:nvPicPr>
          <p:cNvPr id="256" name="Google Shape;256;p28"/>
          <p:cNvPicPr preferRelativeResize="0"/>
          <p:nvPr/>
        </p:nvPicPr>
        <p:blipFill rotWithShape="1">
          <a:blip r:embed="rId8">
            <a:alphaModFix/>
          </a:blip>
          <a:srcRect/>
          <a:stretch/>
        </p:blipFill>
        <p:spPr>
          <a:xfrm>
            <a:off x="3959738" y="2291740"/>
            <a:ext cx="1296245" cy="1804334"/>
          </a:xfrm>
          <a:prstGeom prst="rect">
            <a:avLst/>
          </a:prstGeom>
          <a:noFill/>
          <a:ln>
            <a:noFill/>
          </a:ln>
        </p:spPr>
      </p:pic>
      <p:sp>
        <p:nvSpPr>
          <p:cNvPr id="257" name="Google Shape;257;p28"/>
          <p:cNvSpPr txBox="1"/>
          <p:nvPr/>
        </p:nvSpPr>
        <p:spPr>
          <a:xfrm>
            <a:off x="3952292" y="4075372"/>
            <a:ext cx="1469940" cy="3693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David M. Blei </a:t>
            </a:r>
            <a:endParaRPr sz="1400" b="0" i="0" u="none" strike="noStrike" cap="none">
              <a:solidFill>
                <a:srgbClr val="000000"/>
              </a:solidFill>
              <a:latin typeface="Arial"/>
              <a:ea typeface="Arial"/>
              <a:cs typeface="Arial"/>
              <a:sym typeface="Arial"/>
            </a:endParaRPr>
          </a:p>
        </p:txBody>
      </p:sp>
      <p:pic>
        <p:nvPicPr>
          <p:cNvPr id="258" name="Google Shape;258;p28"/>
          <p:cNvPicPr preferRelativeResize="0"/>
          <p:nvPr/>
        </p:nvPicPr>
        <p:blipFill rotWithShape="1">
          <a:blip r:embed="rId9">
            <a:alphaModFix/>
          </a:blip>
          <a:srcRect/>
          <a:stretch/>
        </p:blipFill>
        <p:spPr>
          <a:xfrm>
            <a:off x="5683609" y="2284512"/>
            <a:ext cx="1790860" cy="1790860"/>
          </a:xfrm>
          <a:prstGeom prst="rect">
            <a:avLst/>
          </a:prstGeom>
          <a:noFill/>
          <a:ln>
            <a:noFill/>
          </a:ln>
        </p:spPr>
      </p:pic>
      <p:sp>
        <p:nvSpPr>
          <p:cNvPr id="259" name="Google Shape;259;p28"/>
          <p:cNvSpPr txBox="1"/>
          <p:nvPr/>
        </p:nvSpPr>
        <p:spPr>
          <a:xfrm>
            <a:off x="5558120" y="4094481"/>
            <a:ext cx="2037930" cy="3693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Zoubin Ghahramani</a:t>
            </a:r>
            <a:endParaRPr sz="1800" b="0" i="0" u="none" strike="noStrike" cap="none">
              <a:solidFill>
                <a:schemeClr val="dk1"/>
              </a:solidFill>
              <a:latin typeface="Calibri"/>
              <a:ea typeface="Calibri"/>
              <a:cs typeface="Calibri"/>
              <a:sym typeface="Calibri"/>
            </a:endParaRPr>
          </a:p>
        </p:txBody>
      </p:sp>
      <p:pic>
        <p:nvPicPr>
          <p:cNvPr id="260" name="Google Shape;260;p28"/>
          <p:cNvPicPr preferRelativeResize="0"/>
          <p:nvPr/>
        </p:nvPicPr>
        <p:blipFill rotWithShape="1">
          <a:blip r:embed="rId10">
            <a:alphaModFix/>
          </a:blip>
          <a:srcRect/>
          <a:stretch/>
        </p:blipFill>
        <p:spPr>
          <a:xfrm>
            <a:off x="7609961" y="2291740"/>
            <a:ext cx="1285150" cy="1783632"/>
          </a:xfrm>
          <a:prstGeom prst="rect">
            <a:avLst/>
          </a:prstGeom>
          <a:noFill/>
          <a:ln>
            <a:noFill/>
          </a:ln>
        </p:spPr>
      </p:pic>
      <p:sp>
        <p:nvSpPr>
          <p:cNvPr id="261" name="Google Shape;261;p28"/>
          <p:cNvSpPr txBox="1"/>
          <p:nvPr/>
        </p:nvSpPr>
        <p:spPr>
          <a:xfrm>
            <a:off x="7517909" y="4094481"/>
            <a:ext cx="1452597" cy="3693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Adam Coates</a:t>
            </a:r>
            <a:endParaRPr sz="1400" b="0" i="0" u="none" strike="noStrike" cap="none">
              <a:solidFill>
                <a:srgbClr val="000000"/>
              </a:solidFill>
              <a:latin typeface="Arial"/>
              <a:ea typeface="Arial"/>
              <a:cs typeface="Arial"/>
              <a:sym typeface="Arial"/>
            </a:endParaRPr>
          </a:p>
        </p:txBody>
      </p:sp>
      <p:pic>
        <p:nvPicPr>
          <p:cNvPr id="262" name="Google Shape;262;p28"/>
          <p:cNvPicPr preferRelativeResize="0"/>
          <p:nvPr/>
        </p:nvPicPr>
        <p:blipFill rotWithShape="1">
          <a:blip r:embed="rId11">
            <a:alphaModFix/>
          </a:blip>
          <a:srcRect/>
          <a:stretch/>
        </p:blipFill>
        <p:spPr>
          <a:xfrm>
            <a:off x="8995154" y="2238981"/>
            <a:ext cx="1551880" cy="1836391"/>
          </a:xfrm>
          <a:prstGeom prst="rect">
            <a:avLst/>
          </a:prstGeom>
          <a:noFill/>
          <a:ln>
            <a:noFill/>
          </a:ln>
        </p:spPr>
      </p:pic>
      <p:sp>
        <p:nvSpPr>
          <p:cNvPr id="263" name="Google Shape;263;p28"/>
          <p:cNvSpPr txBox="1"/>
          <p:nvPr/>
        </p:nvSpPr>
        <p:spPr>
          <a:xfrm>
            <a:off x="8838313" y="4061067"/>
            <a:ext cx="1553310" cy="3693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Pascal Lamblin</a:t>
            </a:r>
            <a:endParaRPr sz="1800" b="0" i="0" u="none" strike="noStrike" cap="none">
              <a:solidFill>
                <a:schemeClr val="dk1"/>
              </a:solidFill>
              <a:latin typeface="Calibri"/>
              <a:ea typeface="Calibri"/>
              <a:cs typeface="Calibri"/>
              <a:sym typeface="Calibri"/>
            </a:endParaRPr>
          </a:p>
        </p:txBody>
      </p:sp>
      <p:pic>
        <p:nvPicPr>
          <p:cNvPr id="264" name="Google Shape;264;p28"/>
          <p:cNvPicPr preferRelativeResize="0"/>
          <p:nvPr/>
        </p:nvPicPr>
        <p:blipFill rotWithShape="1">
          <a:blip r:embed="rId12">
            <a:alphaModFix/>
          </a:blip>
          <a:srcRect/>
          <a:stretch/>
        </p:blipFill>
        <p:spPr>
          <a:xfrm>
            <a:off x="10535689" y="62032"/>
            <a:ext cx="1205078" cy="1807617"/>
          </a:xfrm>
          <a:prstGeom prst="rect">
            <a:avLst/>
          </a:prstGeom>
          <a:noFill/>
          <a:ln>
            <a:noFill/>
          </a:ln>
        </p:spPr>
      </p:pic>
      <p:sp>
        <p:nvSpPr>
          <p:cNvPr id="265" name="Google Shape;265;p28"/>
          <p:cNvSpPr txBox="1"/>
          <p:nvPr/>
        </p:nvSpPr>
        <p:spPr>
          <a:xfrm>
            <a:off x="10051274" y="1836235"/>
            <a:ext cx="2359206" cy="3693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Ruslan Salakhutdinov</a:t>
            </a:r>
            <a:endParaRPr sz="1800" b="0" i="0" u="none" strike="noStrike" cap="none">
              <a:solidFill>
                <a:schemeClr val="dk1"/>
              </a:solidFill>
              <a:latin typeface="Calibri"/>
              <a:ea typeface="Calibri"/>
              <a:cs typeface="Calibri"/>
              <a:sym typeface="Calibri"/>
            </a:endParaRPr>
          </a:p>
        </p:txBody>
      </p:sp>
      <p:pic>
        <p:nvPicPr>
          <p:cNvPr id="266" name="Google Shape;266;p28"/>
          <p:cNvPicPr preferRelativeResize="0"/>
          <p:nvPr/>
        </p:nvPicPr>
        <p:blipFill rotWithShape="1">
          <a:blip r:embed="rId13">
            <a:alphaModFix/>
          </a:blip>
          <a:srcRect/>
          <a:stretch/>
        </p:blipFill>
        <p:spPr>
          <a:xfrm>
            <a:off x="21203" y="4521648"/>
            <a:ext cx="1454672" cy="1745606"/>
          </a:xfrm>
          <a:prstGeom prst="rect">
            <a:avLst/>
          </a:prstGeom>
          <a:noFill/>
          <a:ln>
            <a:noFill/>
          </a:ln>
        </p:spPr>
      </p:pic>
      <p:sp>
        <p:nvSpPr>
          <p:cNvPr id="267" name="Google Shape;267;p28"/>
          <p:cNvSpPr txBox="1"/>
          <p:nvPr/>
        </p:nvSpPr>
        <p:spPr>
          <a:xfrm>
            <a:off x="-74849" y="6267254"/>
            <a:ext cx="1646776" cy="3693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John Schulman</a:t>
            </a:r>
            <a:endParaRPr sz="1400" b="0" i="0" u="none" strike="noStrike" cap="none">
              <a:solidFill>
                <a:srgbClr val="000000"/>
              </a:solidFill>
              <a:latin typeface="Arial"/>
              <a:ea typeface="Arial"/>
              <a:cs typeface="Arial"/>
              <a:sym typeface="Arial"/>
            </a:endParaRPr>
          </a:p>
        </p:txBody>
      </p:sp>
      <p:pic>
        <p:nvPicPr>
          <p:cNvPr id="268" name="Google Shape;268;p28"/>
          <p:cNvPicPr preferRelativeResize="0"/>
          <p:nvPr/>
        </p:nvPicPr>
        <p:blipFill rotWithShape="1">
          <a:blip r:embed="rId14">
            <a:alphaModFix/>
          </a:blip>
          <a:srcRect/>
          <a:stretch/>
        </p:blipFill>
        <p:spPr>
          <a:xfrm>
            <a:off x="10612010" y="2255420"/>
            <a:ext cx="1455709" cy="1454784"/>
          </a:xfrm>
          <a:prstGeom prst="rect">
            <a:avLst/>
          </a:prstGeom>
          <a:noFill/>
          <a:ln>
            <a:noFill/>
          </a:ln>
        </p:spPr>
      </p:pic>
      <p:sp>
        <p:nvSpPr>
          <p:cNvPr id="269" name="Google Shape;269;p28"/>
          <p:cNvSpPr txBox="1"/>
          <p:nvPr/>
        </p:nvSpPr>
        <p:spPr>
          <a:xfrm>
            <a:off x="10610384" y="3742684"/>
            <a:ext cx="1700808" cy="3693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Richard Socher</a:t>
            </a:r>
            <a:endParaRPr sz="1800" b="0" i="0" u="none" strike="noStrike" cap="none">
              <a:solidFill>
                <a:schemeClr val="dk1"/>
              </a:solidFill>
              <a:latin typeface="Calibri"/>
              <a:ea typeface="Calibri"/>
              <a:cs typeface="Calibri"/>
              <a:sym typeface="Calibri"/>
            </a:endParaRPr>
          </a:p>
        </p:txBody>
      </p:sp>
      <p:pic>
        <p:nvPicPr>
          <p:cNvPr id="270" name="Google Shape;270;p28"/>
          <p:cNvPicPr preferRelativeResize="0"/>
          <p:nvPr/>
        </p:nvPicPr>
        <p:blipFill rotWithShape="1">
          <a:blip r:embed="rId15">
            <a:alphaModFix/>
          </a:blip>
          <a:srcRect/>
          <a:stretch/>
        </p:blipFill>
        <p:spPr>
          <a:xfrm>
            <a:off x="1680724" y="4540760"/>
            <a:ext cx="1422400" cy="1765300"/>
          </a:xfrm>
          <a:prstGeom prst="rect">
            <a:avLst/>
          </a:prstGeom>
          <a:noFill/>
          <a:ln>
            <a:noFill/>
          </a:ln>
        </p:spPr>
      </p:pic>
      <p:sp>
        <p:nvSpPr>
          <p:cNvPr id="271" name="Google Shape;271;p28"/>
          <p:cNvSpPr txBox="1"/>
          <p:nvPr/>
        </p:nvSpPr>
        <p:spPr>
          <a:xfrm>
            <a:off x="1606185" y="6267254"/>
            <a:ext cx="1549769" cy="3693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Alex Wiltschko</a:t>
            </a:r>
            <a:endParaRPr sz="1800" b="0" i="0" u="none" strike="noStrike" cap="none">
              <a:solidFill>
                <a:schemeClr val="dk1"/>
              </a:solidFill>
              <a:latin typeface="Calibri"/>
              <a:ea typeface="Calibri"/>
              <a:cs typeface="Calibri"/>
              <a:sym typeface="Calibri"/>
            </a:endParaRPr>
          </a:p>
        </p:txBody>
      </p:sp>
      <p:pic>
        <p:nvPicPr>
          <p:cNvPr id="272" name="Google Shape;272;p28"/>
          <p:cNvPicPr preferRelativeResize="0"/>
          <p:nvPr/>
        </p:nvPicPr>
        <p:blipFill rotWithShape="1">
          <a:blip r:embed="rId16">
            <a:alphaModFix/>
          </a:blip>
          <a:srcRect/>
          <a:stretch/>
        </p:blipFill>
        <p:spPr>
          <a:xfrm>
            <a:off x="3264751" y="4537827"/>
            <a:ext cx="1473200" cy="1790700"/>
          </a:xfrm>
          <a:prstGeom prst="rect">
            <a:avLst/>
          </a:prstGeom>
          <a:noFill/>
          <a:ln>
            <a:noFill/>
          </a:ln>
        </p:spPr>
      </p:pic>
      <p:sp>
        <p:nvSpPr>
          <p:cNvPr id="273" name="Google Shape;273;p28"/>
          <p:cNvSpPr txBox="1"/>
          <p:nvPr/>
        </p:nvSpPr>
        <p:spPr>
          <a:xfrm>
            <a:off x="3176026" y="6328527"/>
            <a:ext cx="1567423" cy="368968"/>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Tomas Mikolov</a:t>
            </a:r>
            <a:endParaRPr sz="1800" b="0" i="0" u="none" strike="noStrike" cap="none">
              <a:solidFill>
                <a:schemeClr val="dk1"/>
              </a:solidFill>
              <a:latin typeface="Calibri"/>
              <a:ea typeface="Calibri"/>
              <a:cs typeface="Calibri"/>
              <a:sym typeface="Calibri"/>
            </a:endParaRPr>
          </a:p>
        </p:txBody>
      </p:sp>
      <p:pic>
        <p:nvPicPr>
          <p:cNvPr id="274" name="Google Shape;274;p28"/>
          <p:cNvPicPr preferRelativeResize="0"/>
          <p:nvPr/>
        </p:nvPicPr>
        <p:blipFill rotWithShape="1">
          <a:blip r:embed="rId17">
            <a:alphaModFix/>
          </a:blip>
          <a:srcRect/>
          <a:stretch/>
        </p:blipFill>
        <p:spPr>
          <a:xfrm>
            <a:off x="4846748" y="4510888"/>
            <a:ext cx="1717448" cy="1717448"/>
          </a:xfrm>
          <a:prstGeom prst="rect">
            <a:avLst/>
          </a:prstGeom>
          <a:noFill/>
          <a:ln>
            <a:noFill/>
          </a:ln>
        </p:spPr>
      </p:pic>
      <p:sp>
        <p:nvSpPr>
          <p:cNvPr id="275" name="Google Shape;275;p28"/>
          <p:cNvSpPr txBox="1"/>
          <p:nvPr/>
        </p:nvSpPr>
        <p:spPr>
          <a:xfrm>
            <a:off x="4846749" y="6328526"/>
            <a:ext cx="1281336" cy="3693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Alex Graves</a:t>
            </a:r>
            <a:endParaRPr sz="1400" b="0" i="0" u="none" strike="noStrike" cap="none">
              <a:solidFill>
                <a:srgbClr val="000000"/>
              </a:solidFill>
              <a:latin typeface="Arial"/>
              <a:ea typeface="Arial"/>
              <a:cs typeface="Arial"/>
              <a:sym typeface="Arial"/>
            </a:endParaRPr>
          </a:p>
        </p:txBody>
      </p:sp>
      <p:pic>
        <p:nvPicPr>
          <p:cNvPr id="276" name="Google Shape;276;p28"/>
          <p:cNvPicPr preferRelativeResize="0"/>
          <p:nvPr/>
        </p:nvPicPr>
        <p:blipFill rotWithShape="1">
          <a:blip r:embed="rId18">
            <a:alphaModFix/>
          </a:blip>
          <a:srcRect/>
          <a:stretch/>
        </p:blipFill>
        <p:spPr>
          <a:xfrm>
            <a:off x="6674889" y="4482922"/>
            <a:ext cx="1701800" cy="1803400"/>
          </a:xfrm>
          <a:prstGeom prst="rect">
            <a:avLst/>
          </a:prstGeom>
          <a:noFill/>
          <a:ln>
            <a:noFill/>
          </a:ln>
        </p:spPr>
      </p:pic>
      <p:sp>
        <p:nvSpPr>
          <p:cNvPr id="277" name="Google Shape;277;p28"/>
          <p:cNvSpPr txBox="1"/>
          <p:nvPr/>
        </p:nvSpPr>
        <p:spPr>
          <a:xfrm>
            <a:off x="6811032" y="6245321"/>
            <a:ext cx="1702873" cy="64633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Marc'Aurelio </a:t>
            </a:r>
            <a:br>
              <a:rPr lang="en-US" sz="1800" b="0" i="0" u="none" strike="noStrike" cap="none">
                <a:solidFill>
                  <a:schemeClr val="dk1"/>
                </a:solidFill>
                <a:latin typeface="Calibri"/>
                <a:ea typeface="Calibri"/>
                <a:cs typeface="Calibri"/>
                <a:sym typeface="Calibri"/>
              </a:rPr>
            </a:br>
            <a:r>
              <a:rPr lang="en-US" sz="1800" b="0" i="0" u="none" strike="noStrike" cap="none">
                <a:solidFill>
                  <a:schemeClr val="dk1"/>
                </a:solidFill>
                <a:latin typeface="Calibri"/>
                <a:ea typeface="Calibri"/>
                <a:cs typeface="Calibri"/>
                <a:sym typeface="Calibri"/>
              </a:rPr>
              <a:t>Ranzato</a:t>
            </a:r>
            <a:endParaRPr sz="1800" b="0" i="0" u="none" strike="noStrike" cap="none">
              <a:solidFill>
                <a:schemeClr val="dk1"/>
              </a:solidFill>
              <a:latin typeface="Calibri"/>
              <a:ea typeface="Calibri"/>
              <a:cs typeface="Calibri"/>
              <a:sym typeface="Calibri"/>
            </a:endParaRPr>
          </a:p>
        </p:txBody>
      </p:sp>
      <p:pic>
        <p:nvPicPr>
          <p:cNvPr id="278" name="Google Shape;278;p28"/>
          <p:cNvPicPr preferRelativeResize="0"/>
          <p:nvPr/>
        </p:nvPicPr>
        <p:blipFill rotWithShape="1">
          <a:blip r:embed="rId19">
            <a:alphaModFix/>
          </a:blip>
          <a:srcRect/>
          <a:stretch/>
        </p:blipFill>
        <p:spPr>
          <a:xfrm>
            <a:off x="8494255" y="4461627"/>
            <a:ext cx="1614648" cy="1829934"/>
          </a:xfrm>
          <a:prstGeom prst="rect">
            <a:avLst/>
          </a:prstGeom>
          <a:noFill/>
          <a:ln>
            <a:noFill/>
          </a:ln>
        </p:spPr>
      </p:pic>
      <p:sp>
        <p:nvSpPr>
          <p:cNvPr id="279" name="Google Shape;279;p28"/>
          <p:cNvSpPr txBox="1"/>
          <p:nvPr/>
        </p:nvSpPr>
        <p:spPr>
          <a:xfrm>
            <a:off x="8752397" y="6267254"/>
            <a:ext cx="1080350" cy="64633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Shubho</a:t>
            </a:r>
            <a:br>
              <a:rPr lang="en-US" sz="1800" b="0" i="0" u="none" strike="noStrike" cap="none">
                <a:solidFill>
                  <a:schemeClr val="dk1"/>
                </a:solidFill>
                <a:latin typeface="Calibri"/>
                <a:ea typeface="Calibri"/>
                <a:cs typeface="Calibri"/>
                <a:sym typeface="Calibri"/>
              </a:rPr>
            </a:br>
            <a:r>
              <a:rPr lang="en-US" sz="1800" b="0" i="0" u="none" strike="noStrike" cap="none">
                <a:solidFill>
                  <a:schemeClr val="dk1"/>
                </a:solidFill>
                <a:latin typeface="Calibri"/>
                <a:ea typeface="Calibri"/>
                <a:cs typeface="Calibri"/>
                <a:sym typeface="Calibri"/>
              </a:rPr>
              <a:t>Sengupta</a:t>
            </a:r>
            <a:endParaRPr sz="1800" b="0" i="0" u="none" strike="noStrike" cap="none">
              <a:solidFill>
                <a:schemeClr val="dk1"/>
              </a:solidFill>
              <a:latin typeface="Calibri"/>
              <a:ea typeface="Calibri"/>
              <a:cs typeface="Calibri"/>
              <a:sym typeface="Calibri"/>
            </a:endParaRPr>
          </a:p>
        </p:txBody>
      </p:sp>
      <p:pic>
        <p:nvPicPr>
          <p:cNvPr id="280" name="Google Shape;280;p28"/>
          <p:cNvPicPr preferRelativeResize="0"/>
          <p:nvPr/>
        </p:nvPicPr>
        <p:blipFill rotWithShape="1">
          <a:blip r:embed="rId20">
            <a:alphaModFix/>
          </a:blip>
          <a:srcRect/>
          <a:stretch/>
        </p:blipFill>
        <p:spPr>
          <a:xfrm>
            <a:off x="10240044" y="4436085"/>
            <a:ext cx="1796367" cy="1796367"/>
          </a:xfrm>
          <a:prstGeom prst="rect">
            <a:avLst/>
          </a:prstGeom>
          <a:noFill/>
          <a:ln>
            <a:noFill/>
          </a:ln>
        </p:spPr>
      </p:pic>
      <p:sp>
        <p:nvSpPr>
          <p:cNvPr id="281" name="Google Shape;281;p28"/>
          <p:cNvSpPr txBox="1"/>
          <p:nvPr/>
        </p:nvSpPr>
        <p:spPr>
          <a:xfrm>
            <a:off x="10585887" y="6245321"/>
            <a:ext cx="1494131" cy="64633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James D. </a:t>
            </a:r>
            <a:endParaRPr sz="18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McCaffrey</a:t>
            </a:r>
            <a:endParaRPr sz="1800" b="0" i="0" u="none" strike="noStrike" cap="none">
              <a:solidFill>
                <a:schemeClr val="dk1"/>
              </a:solidFill>
              <a:latin typeface="Calibri"/>
              <a:ea typeface="Calibri"/>
              <a:cs typeface="Calibri"/>
              <a:sym typeface="Calibri"/>
            </a:endParaRPr>
          </a:p>
        </p:txBody>
      </p:sp>
      <p:pic>
        <p:nvPicPr>
          <p:cNvPr id="282" name="Google Shape;282;p28"/>
          <p:cNvPicPr preferRelativeResize="0"/>
          <p:nvPr/>
        </p:nvPicPr>
        <p:blipFill rotWithShape="1">
          <a:blip r:embed="rId21">
            <a:alphaModFix/>
          </a:blip>
          <a:srcRect/>
          <a:stretch/>
        </p:blipFill>
        <p:spPr>
          <a:xfrm>
            <a:off x="8457465" y="32794"/>
            <a:ext cx="1651438" cy="1687029"/>
          </a:xfrm>
          <a:prstGeom prst="rect">
            <a:avLst/>
          </a:prstGeom>
          <a:noFill/>
          <a:ln>
            <a:noFill/>
          </a:ln>
        </p:spPr>
      </p:pic>
      <p:pic>
        <p:nvPicPr>
          <p:cNvPr id="283" name="Google Shape;283;p28"/>
          <p:cNvPicPr preferRelativeResize="0"/>
          <p:nvPr/>
        </p:nvPicPr>
        <p:blipFill rotWithShape="1">
          <a:blip r:embed="rId22">
            <a:alphaModFix/>
          </a:blip>
          <a:srcRect/>
          <a:stretch/>
        </p:blipFill>
        <p:spPr>
          <a:xfrm>
            <a:off x="4063757" y="92260"/>
            <a:ext cx="1619852" cy="1703458"/>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p29"/>
          <p:cNvSpPr txBox="1"/>
          <p:nvPr/>
        </p:nvSpPr>
        <p:spPr>
          <a:xfrm>
            <a:off x="421500" y="686145"/>
            <a:ext cx="5674500" cy="1498678"/>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a:solidFill>
                  <a:schemeClr val="dk1"/>
                </a:solidFill>
                <a:latin typeface="Calibri"/>
                <a:ea typeface="Calibri"/>
                <a:cs typeface="Calibri"/>
                <a:sym typeface="Calibri"/>
              </a:rPr>
              <a:t>What is Deep Learning?</a:t>
            </a:r>
            <a:endParaRPr/>
          </a:p>
          <a:p>
            <a:pPr marL="0" marR="0" lvl="0" indent="0" algn="l" rtl="0">
              <a:lnSpc>
                <a:spcPct val="100000"/>
              </a:lnSpc>
              <a:spcBef>
                <a:spcPts val="0"/>
              </a:spcBef>
              <a:spcAft>
                <a:spcPts val="0"/>
              </a:spcAft>
              <a:buClr>
                <a:srgbClr val="000000"/>
              </a:buClr>
              <a:buSzPts val="4000"/>
              <a:buFont typeface="Arial"/>
              <a:buNone/>
            </a:pPr>
            <a:r>
              <a:rPr lang="en-US" sz="4000" b="1" i="0" u="none" strike="noStrike" cap="none">
                <a:solidFill>
                  <a:schemeClr val="dk1"/>
                </a:solidFill>
                <a:latin typeface="Calibri"/>
                <a:ea typeface="Calibri"/>
                <a:cs typeface="Calibri"/>
                <a:sym typeface="Calibri"/>
              </a:rPr>
              <a:t>Do I need it?</a:t>
            </a:r>
            <a:endParaRPr sz="4000" b="1" i="0" u="none" strike="noStrike" cap="none">
              <a:solidFill>
                <a:schemeClr val="dk1"/>
              </a:solidFill>
              <a:latin typeface="Calibri"/>
              <a:ea typeface="Calibri"/>
              <a:cs typeface="Calibri"/>
              <a:sym typeface="Calibri"/>
            </a:endParaRPr>
          </a:p>
        </p:txBody>
      </p:sp>
      <p:sp>
        <p:nvSpPr>
          <p:cNvPr id="289" name="Google Shape;289;p29"/>
          <p:cNvSpPr txBox="1"/>
          <p:nvPr/>
        </p:nvSpPr>
        <p:spPr>
          <a:xfrm>
            <a:off x="421500" y="2694605"/>
            <a:ext cx="10866610" cy="331959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rgbClr val="0070C0"/>
                </a:solidFill>
                <a:latin typeface="Calibri"/>
                <a:ea typeface="Calibri"/>
                <a:cs typeface="Calibri"/>
                <a:sym typeface="Calibri"/>
              </a:rPr>
              <a:t>“Deep Learning</a:t>
            </a:r>
            <a:r>
              <a:rPr lang="en-US" sz="2400" b="1" i="0" u="none" strike="noStrike" cap="none">
                <a:solidFill>
                  <a:schemeClr val="dk1"/>
                </a:solidFill>
                <a:latin typeface="Calibri"/>
                <a:ea typeface="Calibri"/>
                <a:cs typeface="Calibri"/>
                <a:sym typeface="Calibri"/>
              </a:rPr>
              <a:t>” are modern methods of creating </a:t>
            </a:r>
            <a:r>
              <a:rPr lang="en-US" sz="2400" b="1" i="0" u="none" strike="noStrike" cap="none">
                <a:solidFill>
                  <a:srgbClr val="0070C0"/>
                </a:solidFill>
                <a:latin typeface="Calibri"/>
                <a:ea typeface="Calibri"/>
                <a:cs typeface="Calibri"/>
                <a:sym typeface="Calibri"/>
              </a:rPr>
              <a:t>Machine Learning </a:t>
            </a:r>
            <a:r>
              <a:rPr lang="en-US" sz="2400" b="1" i="0" u="none" strike="noStrike" cap="none">
                <a:solidFill>
                  <a:schemeClr val="dk1"/>
                </a:solidFill>
                <a:latin typeface="Calibri"/>
                <a:ea typeface="Calibri"/>
                <a:cs typeface="Calibri"/>
                <a:sym typeface="Calibri"/>
              </a:rPr>
              <a:t>Systems.</a:t>
            </a:r>
            <a:endParaRPr/>
          </a:p>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chemeClr val="dk1"/>
                </a:solidFill>
                <a:latin typeface="Calibri"/>
                <a:ea typeface="Calibri"/>
                <a:cs typeface="Calibri"/>
                <a:sym typeface="Calibri"/>
              </a:rPr>
              <a:t>They use </a:t>
            </a:r>
            <a:r>
              <a:rPr lang="en-US" sz="2400" b="1" i="0" u="none" strike="noStrike" cap="none">
                <a:solidFill>
                  <a:srgbClr val="0070C0"/>
                </a:solidFill>
                <a:latin typeface="Calibri"/>
                <a:ea typeface="Calibri"/>
                <a:cs typeface="Calibri"/>
                <a:sym typeface="Calibri"/>
              </a:rPr>
              <a:t>“Artificial Neural Networks”</a:t>
            </a:r>
            <a:r>
              <a:rPr lang="en-US" sz="2400" b="1" i="0" u="none" strike="noStrike" cap="none">
                <a:solidFill>
                  <a:schemeClr val="dk1"/>
                </a:solidFill>
                <a:latin typeface="Calibri"/>
                <a:ea typeface="Calibri"/>
                <a:cs typeface="Calibri"/>
                <a:sym typeface="Calibri"/>
              </a:rPr>
              <a:t>.</a:t>
            </a:r>
            <a:endParaRPr sz="2400" b="1"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None/>
            </a:pPr>
            <a:r>
              <a:rPr lang="en-US" sz="2400" b="1" i="0" u="none" strike="noStrike" cap="none">
                <a:solidFill>
                  <a:srgbClr val="0070C0"/>
                </a:solidFill>
                <a:latin typeface="Calibri"/>
                <a:ea typeface="Calibri"/>
                <a:cs typeface="Calibri"/>
                <a:sym typeface="Calibri"/>
              </a:rPr>
              <a:t>Machine Learning </a:t>
            </a:r>
            <a:r>
              <a:rPr lang="en-US" sz="2400" b="1" i="0" u="none" strike="noStrike" cap="none">
                <a:solidFill>
                  <a:srgbClr val="000000"/>
                </a:solidFill>
                <a:latin typeface="Calibri"/>
                <a:ea typeface="Calibri"/>
                <a:cs typeface="Calibri"/>
                <a:sym typeface="Calibri"/>
              </a:rPr>
              <a:t>Systems  =  </a:t>
            </a:r>
            <a:r>
              <a:rPr lang="en-US" sz="2400" b="1" i="0" u="none" strike="noStrike" cap="none">
                <a:solidFill>
                  <a:srgbClr val="0070C0"/>
                </a:solidFill>
                <a:latin typeface="Calibri"/>
                <a:ea typeface="Calibri"/>
                <a:cs typeface="Calibri"/>
                <a:sym typeface="Calibri"/>
              </a:rPr>
              <a:t>Prediction Machines</a:t>
            </a:r>
            <a:r>
              <a:rPr lang="en-US" sz="2400" b="1" i="0" u="none" strike="noStrike" cap="none">
                <a:solidFill>
                  <a:srgbClr val="000000"/>
                </a:solidFill>
                <a:latin typeface="Calibri"/>
                <a:ea typeface="Calibri"/>
                <a:cs typeface="Calibri"/>
                <a:sym typeface="Calibri"/>
              </a:rPr>
              <a:t>.</a:t>
            </a:r>
            <a:endParaRPr/>
          </a:p>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chemeClr val="dk1"/>
                </a:solidFill>
                <a:latin typeface="Calibri"/>
                <a:ea typeface="Calibri"/>
                <a:cs typeface="Calibri"/>
                <a:sym typeface="Calibri"/>
              </a:rPr>
              <a:t>Computers make computations cheap.</a:t>
            </a:r>
            <a:endParaRPr/>
          </a:p>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None/>
            </a:pPr>
            <a:r>
              <a:rPr lang="en-US" sz="2400" b="1" i="0" u="none" strike="noStrike" cap="none">
                <a:solidFill>
                  <a:schemeClr val="dk1"/>
                </a:solidFill>
                <a:latin typeface="Calibri"/>
                <a:ea typeface="Calibri"/>
                <a:cs typeface="Calibri"/>
                <a:sym typeface="Calibri"/>
              </a:rPr>
              <a:t>Computers make predictions practical – fast and cheap.</a:t>
            </a:r>
            <a:endParaRPr/>
          </a:p>
        </p:txBody>
      </p:sp>
      <p:pic>
        <p:nvPicPr>
          <p:cNvPr id="290" name="Google Shape;290;p29"/>
          <p:cNvPicPr preferRelativeResize="0"/>
          <p:nvPr/>
        </p:nvPicPr>
        <p:blipFill rotWithShape="1">
          <a:blip r:embed="rId3">
            <a:alphaModFix/>
          </a:blip>
          <a:srcRect/>
          <a:stretch/>
        </p:blipFill>
        <p:spPr>
          <a:xfrm>
            <a:off x="7646735" y="531298"/>
            <a:ext cx="4123765" cy="1546412"/>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p30"/>
          <p:cNvSpPr txBox="1"/>
          <p:nvPr/>
        </p:nvSpPr>
        <p:spPr>
          <a:xfrm>
            <a:off x="0" y="796159"/>
            <a:ext cx="12192000" cy="2632841"/>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4800"/>
              <a:buFont typeface="Arial"/>
              <a:buNone/>
            </a:pPr>
            <a:r>
              <a:rPr lang="en-US" sz="4800" b="1" i="0" u="none" strike="noStrike" cap="none">
                <a:solidFill>
                  <a:schemeClr val="dk1"/>
                </a:solidFill>
                <a:latin typeface="Calibri"/>
                <a:ea typeface="Calibri"/>
                <a:cs typeface="Calibri"/>
                <a:sym typeface="Calibri"/>
              </a:rPr>
              <a:t>Recent breakthroughs in DL methods</a:t>
            </a:r>
            <a:endParaRPr/>
          </a:p>
          <a:p>
            <a:pPr marL="0" marR="0" lvl="0" indent="0" algn="ctr" rtl="0">
              <a:lnSpc>
                <a:spcPct val="100000"/>
              </a:lnSpc>
              <a:spcBef>
                <a:spcPts val="0"/>
              </a:spcBef>
              <a:spcAft>
                <a:spcPts val="0"/>
              </a:spcAft>
              <a:buClr>
                <a:srgbClr val="000000"/>
              </a:buClr>
              <a:buSzPts val="4800"/>
              <a:buFont typeface="Arial"/>
              <a:buNone/>
            </a:pPr>
            <a:r>
              <a:rPr lang="en-US" sz="4800" b="1" i="0" u="none" strike="noStrike" cap="none">
                <a:solidFill>
                  <a:schemeClr val="dk1"/>
                </a:solidFill>
                <a:latin typeface="Calibri"/>
                <a:ea typeface="Calibri"/>
                <a:cs typeface="Calibri"/>
                <a:sym typeface="Calibri"/>
              </a:rPr>
              <a:t>made them practical </a:t>
            </a:r>
            <a:endParaRPr sz="4800" b="1" i="0" u="none" strike="noStrike" cap="none">
              <a:solidFill>
                <a:schemeClr val="dk1"/>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4800"/>
              <a:buFont typeface="Arial"/>
              <a:buNone/>
            </a:pPr>
            <a:r>
              <a:rPr lang="en-US" sz="4800" b="1" i="0" u="none" strike="noStrike" cap="none">
                <a:solidFill>
                  <a:schemeClr val="dk1"/>
                </a:solidFill>
                <a:latin typeface="Calibri"/>
                <a:ea typeface="Calibri"/>
                <a:cs typeface="Calibri"/>
                <a:sym typeface="Calibri"/>
              </a:rPr>
              <a:t>(effective, affordable, and easy).</a:t>
            </a:r>
            <a:endParaRPr sz="4800" b="1" i="0" u="none" strike="noStrike" cap="none">
              <a:solidFill>
                <a:schemeClr val="dk1"/>
              </a:solidFill>
              <a:latin typeface="Calibri"/>
              <a:ea typeface="Calibri"/>
              <a:cs typeface="Calibri"/>
              <a:sym typeface="Calibri"/>
            </a:endParaRPr>
          </a:p>
        </p:txBody>
      </p:sp>
      <p:sp>
        <p:nvSpPr>
          <p:cNvPr id="297" name="Google Shape;297;p30"/>
          <p:cNvSpPr txBox="1"/>
          <p:nvPr/>
        </p:nvSpPr>
        <p:spPr>
          <a:xfrm>
            <a:off x="520262" y="3673363"/>
            <a:ext cx="11213768" cy="2388477"/>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Calibri"/>
                <a:ea typeface="Calibri"/>
                <a:cs typeface="Calibri"/>
                <a:sym typeface="Calibri"/>
              </a:rPr>
              <a:t>Instead of software engineers manually coding </a:t>
            </a:r>
            <a:r>
              <a:rPr lang="en-US" sz="2400" b="1" i="0" u="none" strike="noStrike" cap="none">
                <a:solidFill>
                  <a:srgbClr val="0000FF"/>
                </a:solidFill>
                <a:latin typeface="Calibri"/>
                <a:ea typeface="Calibri"/>
                <a:cs typeface="Calibri"/>
                <a:sym typeface="Calibri"/>
              </a:rPr>
              <a:t>if/else</a:t>
            </a:r>
            <a:r>
              <a:rPr lang="en-US" sz="2400" b="0" i="0" u="none" strike="noStrike" cap="none">
                <a:solidFill>
                  <a:schemeClr val="dk1"/>
                </a:solidFill>
                <a:latin typeface="Calibri"/>
                <a:ea typeface="Calibri"/>
                <a:cs typeface="Calibri"/>
                <a:sym typeface="Calibri"/>
              </a:rPr>
              <a:t> logic,</a:t>
            </a:r>
            <a:endParaRPr sz="24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100"/>
              <a:buFont typeface="Arial"/>
              <a:buNone/>
            </a:pPr>
            <a:r>
              <a:rPr lang="en-US" sz="2400" b="0" i="0" u="none" strike="noStrike" cap="none">
                <a:solidFill>
                  <a:schemeClr val="dk1"/>
                </a:solidFill>
                <a:latin typeface="Calibri"/>
                <a:ea typeface="Calibri"/>
                <a:cs typeface="Calibri"/>
                <a:sym typeface="Calibri"/>
              </a:rPr>
              <a:t>DL algorithms can train networks equivalent to millions or billions of </a:t>
            </a:r>
            <a:r>
              <a:rPr lang="en-US" sz="2400" b="1" i="0" u="none" strike="noStrike" cap="none">
                <a:solidFill>
                  <a:srgbClr val="0000FF"/>
                </a:solidFill>
                <a:latin typeface="Calibri"/>
                <a:ea typeface="Calibri"/>
                <a:cs typeface="Calibri"/>
                <a:sym typeface="Calibri"/>
              </a:rPr>
              <a:t>if/else</a:t>
            </a:r>
            <a:r>
              <a:rPr lang="en-US" sz="2400" b="0" i="0" u="none" strike="noStrike" cap="none">
                <a:solidFill>
                  <a:schemeClr val="dk1"/>
                </a:solidFill>
                <a:latin typeface="Calibri"/>
                <a:ea typeface="Calibri"/>
                <a:cs typeface="Calibri"/>
                <a:sym typeface="Calibri"/>
              </a:rPr>
              <a:t>-s.</a:t>
            </a:r>
            <a:endParaRPr sz="24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Calibri"/>
                <a:ea typeface="Calibri"/>
                <a:cs typeface="Calibri"/>
                <a:sym typeface="Calibri"/>
              </a:rPr>
              <a:t>(Record of year 2020 – 175 Bln nodes).</a:t>
            </a:r>
            <a:endParaRPr/>
          </a:p>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Calibri"/>
                <a:ea typeface="Calibri"/>
                <a:cs typeface="Calibri"/>
                <a:sym typeface="Calibri"/>
              </a:rPr>
              <a:t>Nowadays you can choose from a variety of pre-trained / pre-configured networks on the cloud.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31"/>
          <p:cNvSpPr txBox="1"/>
          <p:nvPr/>
        </p:nvSpPr>
        <p:spPr>
          <a:xfrm>
            <a:off x="232374" y="249360"/>
            <a:ext cx="10484931" cy="58477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a:solidFill>
                  <a:schemeClr val="dk1"/>
                </a:solidFill>
                <a:latin typeface="Calibri"/>
                <a:ea typeface="Calibri"/>
                <a:cs typeface="Calibri"/>
                <a:sym typeface="Calibri"/>
              </a:rPr>
              <a:t>Deep Learning – models implemented as Neural Networks</a:t>
            </a:r>
            <a:endParaRPr sz="1400" b="0" i="0" u="none" strike="noStrike" cap="none">
              <a:solidFill>
                <a:srgbClr val="000000"/>
              </a:solidFill>
              <a:latin typeface="Arial"/>
              <a:ea typeface="Arial"/>
              <a:cs typeface="Arial"/>
              <a:sym typeface="Arial"/>
            </a:endParaRPr>
          </a:p>
        </p:txBody>
      </p:sp>
      <p:pic>
        <p:nvPicPr>
          <p:cNvPr id="303" name="Google Shape;303;p31"/>
          <p:cNvPicPr preferRelativeResize="0"/>
          <p:nvPr/>
        </p:nvPicPr>
        <p:blipFill rotWithShape="1">
          <a:blip r:embed="rId3">
            <a:alphaModFix/>
          </a:blip>
          <a:srcRect/>
          <a:stretch/>
        </p:blipFill>
        <p:spPr>
          <a:xfrm>
            <a:off x="799353" y="820978"/>
            <a:ext cx="10160000" cy="3162300"/>
          </a:xfrm>
          <a:prstGeom prst="rect">
            <a:avLst/>
          </a:prstGeom>
          <a:noFill/>
          <a:ln>
            <a:noFill/>
          </a:ln>
        </p:spPr>
      </p:pic>
      <p:pic>
        <p:nvPicPr>
          <p:cNvPr id="304" name="Google Shape;304;p31"/>
          <p:cNvPicPr preferRelativeResize="0"/>
          <p:nvPr/>
        </p:nvPicPr>
        <p:blipFill rotWithShape="1">
          <a:blip r:embed="rId4">
            <a:alphaModFix/>
          </a:blip>
          <a:srcRect/>
          <a:stretch/>
        </p:blipFill>
        <p:spPr>
          <a:xfrm>
            <a:off x="7516905" y="5024962"/>
            <a:ext cx="4676588" cy="1813506"/>
          </a:xfrm>
          <a:prstGeom prst="rect">
            <a:avLst/>
          </a:prstGeom>
          <a:noFill/>
          <a:ln>
            <a:noFill/>
          </a:ln>
        </p:spPr>
      </p:pic>
      <p:sp>
        <p:nvSpPr>
          <p:cNvPr id="305" name="Google Shape;305;p31"/>
          <p:cNvSpPr txBox="1"/>
          <p:nvPr/>
        </p:nvSpPr>
        <p:spPr>
          <a:xfrm>
            <a:off x="232374" y="5024962"/>
            <a:ext cx="6508376" cy="132343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0" i="0" u="none" strike="noStrike" cap="none">
                <a:solidFill>
                  <a:srgbClr val="000000"/>
                </a:solidFill>
                <a:latin typeface="Arial"/>
                <a:ea typeface="Arial"/>
                <a:cs typeface="Arial"/>
                <a:sym typeface="Arial"/>
              </a:rPr>
              <a:t>As neuron input grows, neuron activates (starts firing).</a:t>
            </a:r>
            <a:endParaRPr/>
          </a:p>
          <a:p>
            <a:pPr marL="0" marR="0" lvl="0" indent="0" algn="l" rtl="0">
              <a:lnSpc>
                <a:spcPct val="100000"/>
              </a:lnSpc>
              <a:spcBef>
                <a:spcPts val="0"/>
              </a:spcBef>
              <a:spcAft>
                <a:spcPts val="0"/>
              </a:spcAft>
              <a:buNone/>
            </a:pPr>
            <a:r>
              <a:rPr lang="en-US" sz="2000" b="0" i="0" u="none" strike="noStrike" cap="none">
                <a:solidFill>
                  <a:srgbClr val="000000"/>
                </a:solidFill>
                <a:latin typeface="Arial"/>
                <a:ea typeface="Arial"/>
                <a:cs typeface="Arial"/>
                <a:sym typeface="Arial"/>
              </a:rPr>
              <a:t>In NN it is modeled by "</a:t>
            </a:r>
            <a:r>
              <a:rPr lang="en-US" sz="2000" b="1" i="0" u="none" strike="noStrike" cap="none">
                <a:solidFill>
                  <a:srgbClr val="FF0000"/>
                </a:solidFill>
                <a:latin typeface="Arial"/>
                <a:ea typeface="Arial"/>
                <a:cs typeface="Arial"/>
                <a:sym typeface="Arial"/>
              </a:rPr>
              <a:t>Activation Function</a:t>
            </a:r>
            <a:r>
              <a:rPr lang="en-US" sz="2000" b="0" i="0" u="none" strike="noStrike" cap="none">
                <a:solidFill>
                  <a:srgbClr val="000000"/>
                </a:solidFill>
                <a:latin typeface="Arial"/>
                <a:ea typeface="Arial"/>
                <a:cs typeface="Arial"/>
                <a:sym typeface="Arial"/>
              </a:rPr>
              <a:t>".</a:t>
            </a:r>
            <a:endParaRPr/>
          </a:p>
          <a:p>
            <a:pPr marL="0" marR="0" lvl="0" indent="0" algn="l" rtl="0">
              <a:lnSpc>
                <a:spcPct val="100000"/>
              </a:lnSpc>
              <a:spcBef>
                <a:spcPts val="0"/>
              </a:spcBef>
              <a:spcAft>
                <a:spcPts val="0"/>
              </a:spcAft>
              <a:buNone/>
            </a:pPr>
            <a:r>
              <a:rPr lang="en-US" sz="2000" b="0" i="0" u="none" strike="noStrike" cap="none">
                <a:solidFill>
                  <a:srgbClr val="000000"/>
                </a:solidFill>
                <a:latin typeface="Arial"/>
                <a:ea typeface="Arial"/>
                <a:cs typeface="Arial"/>
                <a:sym typeface="Arial"/>
              </a:rPr>
              <a:t>Most commonly used function is "Rectifier".</a:t>
            </a:r>
            <a:endParaRPr/>
          </a:p>
          <a:p>
            <a:pPr marL="0" marR="0" lvl="0" indent="0" algn="l" rtl="0">
              <a:lnSpc>
                <a:spcPct val="100000"/>
              </a:lnSpc>
              <a:spcBef>
                <a:spcPts val="0"/>
              </a:spcBef>
              <a:spcAft>
                <a:spcPts val="0"/>
              </a:spcAft>
              <a:buNone/>
            </a:pPr>
            <a:r>
              <a:rPr lang="en-US" sz="2000" b="1" i="0" u="none" strike="noStrike" cap="none">
                <a:solidFill>
                  <a:srgbClr val="FF0000"/>
                </a:solidFill>
                <a:latin typeface="Arial"/>
                <a:ea typeface="Arial"/>
                <a:cs typeface="Arial"/>
                <a:sym typeface="Arial"/>
              </a:rPr>
              <a:t>ReLU</a:t>
            </a:r>
            <a:r>
              <a:rPr lang="en-US" sz="2000" b="0" i="0" u="none" strike="noStrike" cap="none">
                <a:solidFill>
                  <a:srgbClr val="000000"/>
                </a:solidFill>
                <a:latin typeface="Arial"/>
                <a:ea typeface="Arial"/>
                <a:cs typeface="Arial"/>
                <a:sym typeface="Arial"/>
              </a:rPr>
              <a:t> = Rectified Linear Unit</a:t>
            </a:r>
            <a:endParaRPr/>
          </a:p>
        </p:txBody>
      </p:sp>
      <p:sp>
        <p:nvSpPr>
          <p:cNvPr id="306" name="Google Shape;306;p31"/>
          <p:cNvSpPr txBox="1"/>
          <p:nvPr/>
        </p:nvSpPr>
        <p:spPr>
          <a:xfrm>
            <a:off x="7971117" y="4427030"/>
            <a:ext cx="4222376"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0" i="0" u="none" strike="noStrike" cap="none">
                <a:solidFill>
                  <a:srgbClr val="000000"/>
                </a:solidFill>
                <a:latin typeface="Arial"/>
                <a:ea typeface="Arial"/>
                <a:cs typeface="Arial"/>
                <a:sym typeface="Arial"/>
              </a:rPr>
              <a:t>Rectifier                        Leaky Rectifier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14"/>
          <p:cNvSpPr txBox="1"/>
          <p:nvPr/>
        </p:nvSpPr>
        <p:spPr>
          <a:xfrm>
            <a:off x="3271343" y="3373883"/>
            <a:ext cx="5738649" cy="782979"/>
          </a:xfrm>
          <a:prstGeom prst="rect">
            <a:avLst/>
          </a:prstGeom>
          <a:noFill/>
          <a:ln w="38100" cap="flat" cmpd="sng">
            <a:solidFill>
              <a:schemeClr val="accent1"/>
            </a:solidFill>
            <a:prstDash val="solid"/>
            <a:round/>
            <a:headEnd type="none" w="sm" len="sm"/>
            <a:tailEnd type="none" w="sm" len="sm"/>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dk1"/>
              </a:buClr>
              <a:buSzPts val="1100"/>
              <a:buFont typeface="Arial"/>
              <a:buNone/>
            </a:pPr>
            <a:r>
              <a:rPr lang="en-US" sz="2000" b="1" i="0" u="none" strike="noStrike" cap="none">
                <a:solidFill>
                  <a:srgbClr val="000000"/>
                </a:solidFill>
                <a:latin typeface="Arial"/>
                <a:ea typeface="Arial"/>
                <a:cs typeface="Arial"/>
                <a:sym typeface="Arial"/>
              </a:rPr>
              <a:t>Deep Learning (DL)</a:t>
            </a:r>
            <a:endParaRPr sz="20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chemeClr val="dk1"/>
              </a:buClr>
              <a:buSzPts val="1100"/>
              <a:buFont typeface="Arial"/>
              <a:buNone/>
            </a:pPr>
            <a:r>
              <a:rPr lang="en-US" sz="2000" b="0" i="0" u="none" strike="noStrike" cap="none">
                <a:solidFill>
                  <a:srgbClr val="000000"/>
                </a:solidFill>
                <a:latin typeface="Arial"/>
                <a:ea typeface="Arial"/>
                <a:cs typeface="Arial"/>
                <a:sym typeface="Arial"/>
              </a:rPr>
              <a:t>ML implemented as Neural Network</a:t>
            </a:r>
            <a:endParaRPr sz="20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rgbClr val="000000"/>
              </a:solidFill>
              <a:latin typeface="Arial"/>
              <a:ea typeface="Arial"/>
              <a:cs typeface="Arial"/>
              <a:sym typeface="Arial"/>
            </a:endParaRPr>
          </a:p>
        </p:txBody>
      </p:sp>
      <p:sp>
        <p:nvSpPr>
          <p:cNvPr id="95" name="Google Shape;95;p14"/>
          <p:cNvSpPr txBox="1"/>
          <p:nvPr/>
        </p:nvSpPr>
        <p:spPr>
          <a:xfrm>
            <a:off x="4246014" y="5677285"/>
            <a:ext cx="3826830" cy="1093905"/>
          </a:xfrm>
          <a:prstGeom prst="rect">
            <a:avLst/>
          </a:prstGeom>
          <a:noFill/>
          <a:ln w="38100" cap="flat" cmpd="sng">
            <a:solidFill>
              <a:schemeClr val="accent1"/>
            </a:solidFill>
            <a:prstDash val="solid"/>
            <a:round/>
            <a:headEnd type="none" w="sm" len="sm"/>
            <a:tailEnd type="none" w="sm" len="sm"/>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dk1"/>
              </a:buClr>
              <a:buSzPts val="1100"/>
              <a:buFont typeface="Arial"/>
              <a:buNone/>
            </a:pPr>
            <a:r>
              <a:rPr lang="en-US" sz="2000" b="1" i="0" u="none" strike="noStrike" cap="none">
                <a:solidFill>
                  <a:srgbClr val="000000"/>
                </a:solidFill>
                <a:latin typeface="Arial"/>
                <a:ea typeface="Arial"/>
                <a:cs typeface="Arial"/>
                <a:sym typeface="Arial"/>
              </a:rPr>
              <a:t>Traditional Data Science (DS)</a:t>
            </a:r>
            <a:endParaRPr sz="2000" b="1"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Arial"/>
                <a:ea typeface="Arial"/>
                <a:cs typeface="Arial"/>
                <a:sym typeface="Arial"/>
              </a:rPr>
              <a:t>computer skills + statistics</a:t>
            </a:r>
            <a:endParaRPr sz="20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Arial"/>
                <a:ea typeface="Arial"/>
                <a:cs typeface="Arial"/>
                <a:sym typeface="Arial"/>
              </a:rPr>
              <a:t>CSV files, SQL, PowerPoint</a:t>
            </a:r>
            <a:endParaRPr/>
          </a:p>
        </p:txBody>
      </p:sp>
      <p:sp>
        <p:nvSpPr>
          <p:cNvPr id="96" name="Google Shape;96;p14"/>
          <p:cNvSpPr txBox="1"/>
          <p:nvPr/>
        </p:nvSpPr>
        <p:spPr>
          <a:xfrm>
            <a:off x="3878316" y="4339004"/>
            <a:ext cx="4524702" cy="1156139"/>
          </a:xfrm>
          <a:prstGeom prst="rect">
            <a:avLst/>
          </a:prstGeom>
          <a:noFill/>
          <a:ln w="38100" cap="flat" cmpd="sng">
            <a:solidFill>
              <a:schemeClr val="accent1"/>
            </a:solidFill>
            <a:prstDash val="solid"/>
            <a:round/>
            <a:headEnd type="none" w="sm" len="sm"/>
            <a:tailEnd type="none" w="sm" len="sm"/>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dk1"/>
              </a:buClr>
              <a:buSzPts val="1100"/>
              <a:buFont typeface="Arial"/>
              <a:buNone/>
            </a:pPr>
            <a:r>
              <a:rPr lang="en-US" sz="2000" b="1" i="0" u="none" strike="noStrike" cap="none">
                <a:solidFill>
                  <a:srgbClr val="000000"/>
                </a:solidFill>
                <a:latin typeface="Arial"/>
                <a:ea typeface="Arial"/>
                <a:cs typeface="Arial"/>
                <a:sym typeface="Arial"/>
              </a:rPr>
              <a:t>Machine Learning (ML)</a:t>
            </a:r>
            <a:endParaRPr sz="20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chemeClr val="dk1"/>
              </a:buClr>
              <a:buSzPts val="1100"/>
              <a:buFont typeface="Arial"/>
              <a:buNone/>
            </a:pPr>
            <a:r>
              <a:rPr lang="en-US" sz="2000" b="0" i="0" u="none" strike="noStrike" cap="none">
                <a:solidFill>
                  <a:srgbClr val="000000"/>
                </a:solidFill>
                <a:latin typeface="Arial"/>
                <a:ea typeface="Arial"/>
                <a:cs typeface="Arial"/>
                <a:sym typeface="Arial"/>
              </a:rPr>
              <a:t>DS algorithm learns from data and makes predictions</a:t>
            </a:r>
            <a:endParaRPr sz="20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rgbClr val="000000"/>
              </a:solidFill>
              <a:latin typeface="Arial"/>
              <a:ea typeface="Arial"/>
              <a:cs typeface="Arial"/>
              <a:sym typeface="Arial"/>
            </a:endParaRPr>
          </a:p>
        </p:txBody>
      </p:sp>
      <p:sp>
        <p:nvSpPr>
          <p:cNvPr id="97" name="Google Shape;97;p14"/>
          <p:cNvSpPr txBox="1"/>
          <p:nvPr/>
        </p:nvSpPr>
        <p:spPr>
          <a:xfrm>
            <a:off x="998482" y="457526"/>
            <a:ext cx="10284371" cy="1129700"/>
          </a:xfrm>
          <a:prstGeom prst="rect">
            <a:avLst/>
          </a:prstGeom>
          <a:noFill/>
          <a:ln w="38100" cap="flat" cmpd="sng">
            <a:solidFill>
              <a:schemeClr val="accent1"/>
            </a:solidFill>
            <a:prstDash val="dash"/>
            <a:round/>
            <a:headEnd type="none" w="sm" len="sm"/>
            <a:tailEnd type="none" w="sm" len="sm"/>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None/>
            </a:pPr>
            <a:r>
              <a:rPr lang="en-US" sz="2000" b="1" i="0" u="none" strike="noStrike" cap="none">
                <a:solidFill>
                  <a:srgbClr val="000000"/>
                </a:solidFill>
                <a:latin typeface="Arial"/>
                <a:ea typeface="Arial"/>
                <a:cs typeface="Arial"/>
                <a:sym typeface="Arial"/>
              </a:rPr>
              <a:t>Artificial General Intelligence (AGI)</a:t>
            </a:r>
            <a:endParaRPr sz="20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None/>
            </a:pPr>
            <a:r>
              <a:rPr lang="en-US" sz="2000" b="0" i="0" u="none" strike="noStrike" cap="none">
                <a:solidFill>
                  <a:srgbClr val="000000"/>
                </a:solidFill>
                <a:latin typeface="Arial"/>
                <a:ea typeface="Arial"/>
                <a:cs typeface="Arial"/>
                <a:sym typeface="Arial"/>
              </a:rPr>
              <a:t>    AI that could successfully perform any intellectual task that a human can </a:t>
            </a:r>
            <a:endParaRPr/>
          </a:p>
          <a:p>
            <a:pPr marL="0" marR="0" lvl="0" indent="0" algn="ctr" rtl="0">
              <a:lnSpc>
                <a:spcPct val="100000"/>
              </a:lnSpc>
              <a:spcBef>
                <a:spcPts val="0"/>
              </a:spcBef>
              <a:spcAft>
                <a:spcPts val="0"/>
              </a:spcAft>
              <a:buNone/>
            </a:pPr>
            <a:r>
              <a:rPr lang="en-US" sz="2000" b="0" i="0" u="none" strike="noStrike" cap="none">
                <a:solidFill>
                  <a:srgbClr val="000000"/>
                </a:solidFill>
                <a:latin typeface="Arial"/>
                <a:ea typeface="Arial"/>
                <a:cs typeface="Arial"/>
                <a:sym typeface="Arial"/>
              </a:rPr>
              <a:t>(Turing test (1950), ...)</a:t>
            </a:r>
            <a:endParaRPr/>
          </a:p>
          <a:p>
            <a:pPr marL="0" marR="0" lvl="0" indent="0" algn="ctr" rtl="0">
              <a:lnSpc>
                <a:spcPct val="100000"/>
              </a:lnSpc>
              <a:spcBef>
                <a:spcPts val="0"/>
              </a:spcBef>
              <a:spcAft>
                <a:spcPts val="0"/>
              </a:spcAft>
              <a:buClr>
                <a:schemeClr val="dk1"/>
              </a:buClr>
              <a:buSzPts val="1100"/>
              <a:buFont typeface="Arial"/>
              <a:buNone/>
            </a:pPr>
            <a:endParaRPr sz="20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rgbClr val="000000"/>
              </a:solidFill>
              <a:latin typeface="Arial"/>
              <a:ea typeface="Arial"/>
              <a:cs typeface="Arial"/>
              <a:sym typeface="Arial"/>
            </a:endParaRPr>
          </a:p>
        </p:txBody>
      </p:sp>
      <p:sp>
        <p:nvSpPr>
          <p:cNvPr id="98" name="Google Shape;98;p14"/>
          <p:cNvSpPr txBox="1"/>
          <p:nvPr/>
        </p:nvSpPr>
        <p:spPr>
          <a:xfrm>
            <a:off x="1813033" y="1769368"/>
            <a:ext cx="8655269" cy="1422373"/>
          </a:xfrm>
          <a:prstGeom prst="rect">
            <a:avLst/>
          </a:prstGeom>
          <a:noFill/>
          <a:ln w="38100" cap="flat" cmpd="sng">
            <a:solidFill>
              <a:schemeClr val="accent1"/>
            </a:solidFill>
            <a:prstDash val="solid"/>
            <a:round/>
            <a:headEnd type="none" w="sm" len="sm"/>
            <a:tailEnd type="none" w="sm" len="sm"/>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dk1"/>
              </a:buClr>
              <a:buSzPts val="1100"/>
              <a:buFont typeface="Arial"/>
              <a:buNone/>
            </a:pPr>
            <a:r>
              <a:rPr lang="en-US" sz="2000" b="1" i="0" u="none" strike="noStrike" cap="none">
                <a:solidFill>
                  <a:srgbClr val="000000"/>
                </a:solidFill>
                <a:latin typeface="Arial"/>
                <a:ea typeface="Arial"/>
                <a:cs typeface="Arial"/>
                <a:sym typeface="Arial"/>
              </a:rPr>
              <a:t>Artificial Intelligence (AI)</a:t>
            </a:r>
            <a:endParaRPr sz="20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chemeClr val="dk1"/>
              </a:buClr>
              <a:buSzPts val="1100"/>
              <a:buFont typeface="Arial"/>
              <a:buNone/>
            </a:pPr>
            <a:r>
              <a:rPr lang="en-US" sz="2000" b="0" i="0" u="none" strike="noStrike" cap="none">
                <a:solidFill>
                  <a:srgbClr val="000000"/>
                </a:solidFill>
                <a:latin typeface="Arial"/>
                <a:ea typeface="Arial"/>
                <a:cs typeface="Arial"/>
                <a:sym typeface="Arial"/>
              </a:rPr>
              <a:t>    ML (DL) learning functions which are typically associated with human abilities (speech and music recognition, conversation, visual recognition, video prediction, reasoning, self-driving cars, playing games, etc.)</a:t>
            </a:r>
            <a:endParaRPr sz="2000" b="0" i="0" u="none" strike="noStrike" cap="none">
              <a:solidFill>
                <a:srgbClr val="000000"/>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p32"/>
          <p:cNvSpPr txBox="1"/>
          <p:nvPr/>
        </p:nvSpPr>
        <p:spPr>
          <a:xfrm>
            <a:off x="5825066" y="3454411"/>
            <a:ext cx="4345094" cy="58477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a:solidFill>
                  <a:srgbClr val="FF0000"/>
                </a:solidFill>
                <a:latin typeface="Calibri"/>
                <a:ea typeface="Calibri"/>
                <a:cs typeface="Calibri"/>
                <a:sym typeface="Calibri"/>
              </a:rPr>
              <a:t>Perceptron - 1957</a:t>
            </a:r>
            <a:endParaRPr sz="3200" b="1" i="0" u="none" strike="noStrike" cap="none">
              <a:solidFill>
                <a:srgbClr val="FF0000"/>
              </a:solidFill>
              <a:latin typeface="Calibri"/>
              <a:ea typeface="Calibri"/>
              <a:cs typeface="Calibri"/>
              <a:sym typeface="Calibri"/>
            </a:endParaRPr>
          </a:p>
        </p:txBody>
      </p:sp>
      <p:sp>
        <p:nvSpPr>
          <p:cNvPr id="312" name="Google Shape;312;p32"/>
          <p:cNvSpPr txBox="1"/>
          <p:nvPr/>
        </p:nvSpPr>
        <p:spPr>
          <a:xfrm>
            <a:off x="99341" y="2731911"/>
            <a:ext cx="3781778" cy="1077218"/>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0" i="0" u="none" strike="noStrike" cap="none">
                <a:solidFill>
                  <a:schemeClr val="dk1"/>
                </a:solidFill>
                <a:latin typeface="Calibri"/>
                <a:ea typeface="Calibri"/>
                <a:cs typeface="Calibri"/>
                <a:sym typeface="Calibri"/>
              </a:rPr>
              <a:t>Frank Rosenblatt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200"/>
              <a:buFont typeface="Arial"/>
              <a:buNone/>
            </a:pPr>
            <a:r>
              <a:rPr lang="en-US" sz="3200" b="0" i="0" u="none" strike="noStrike" cap="none">
                <a:solidFill>
                  <a:schemeClr val="dk1"/>
                </a:solidFill>
                <a:latin typeface="Calibri"/>
                <a:ea typeface="Calibri"/>
                <a:cs typeface="Calibri"/>
                <a:sym typeface="Calibri"/>
              </a:rPr>
              <a:t>(1928-1971)</a:t>
            </a:r>
            <a:endParaRPr sz="3200" b="0" i="0" u="none" strike="noStrike" cap="none">
              <a:solidFill>
                <a:schemeClr val="dk1"/>
              </a:solidFill>
              <a:latin typeface="Calibri"/>
              <a:ea typeface="Calibri"/>
              <a:cs typeface="Calibri"/>
              <a:sym typeface="Calibri"/>
            </a:endParaRPr>
          </a:p>
        </p:txBody>
      </p:sp>
      <p:pic>
        <p:nvPicPr>
          <p:cNvPr id="313" name="Google Shape;313;p32"/>
          <p:cNvPicPr preferRelativeResize="0"/>
          <p:nvPr/>
        </p:nvPicPr>
        <p:blipFill rotWithShape="1">
          <a:blip r:embed="rId3">
            <a:alphaModFix/>
          </a:blip>
          <a:srcRect/>
          <a:stretch/>
        </p:blipFill>
        <p:spPr>
          <a:xfrm>
            <a:off x="139415" y="98343"/>
            <a:ext cx="1955800" cy="2540000"/>
          </a:xfrm>
          <a:prstGeom prst="rect">
            <a:avLst/>
          </a:prstGeom>
          <a:noFill/>
          <a:ln>
            <a:noFill/>
          </a:ln>
        </p:spPr>
      </p:pic>
      <p:sp>
        <p:nvSpPr>
          <p:cNvPr id="314" name="Google Shape;314;p32"/>
          <p:cNvSpPr txBox="1"/>
          <p:nvPr/>
        </p:nvSpPr>
        <p:spPr>
          <a:xfrm>
            <a:off x="50799" y="3969559"/>
            <a:ext cx="9694899" cy="2585323"/>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Born in New Rochelle, New York</a:t>
            </a:r>
            <a:br>
              <a:rPr lang="en-US" sz="1800" b="0" i="0" u="none" strike="noStrike" cap="none">
                <a:solidFill>
                  <a:schemeClr val="dk1"/>
                </a:solidFill>
                <a:latin typeface="Calibri"/>
                <a:ea typeface="Calibri"/>
                <a:cs typeface="Calibri"/>
                <a:sym typeface="Calibri"/>
              </a:rPr>
            </a:br>
            <a:r>
              <a:rPr lang="en-US" sz="1800" b="0" i="0" u="none" strike="noStrike" cap="none">
                <a:solidFill>
                  <a:schemeClr val="dk1"/>
                </a:solidFill>
                <a:latin typeface="Calibri"/>
                <a:ea typeface="Calibri"/>
                <a:cs typeface="Calibri"/>
                <a:sym typeface="Calibri"/>
              </a:rPr>
              <a:t>Graduated from The Bronx High School of Science, </a:t>
            </a:r>
            <a:br>
              <a:rPr lang="en-US" sz="1800" b="0" i="0" u="none" strike="noStrike" cap="none">
                <a:solidFill>
                  <a:schemeClr val="dk1"/>
                </a:solidFill>
                <a:latin typeface="Calibri"/>
                <a:ea typeface="Calibri"/>
                <a:cs typeface="Calibri"/>
                <a:sym typeface="Calibri"/>
              </a:rPr>
            </a:br>
            <a:r>
              <a:rPr lang="en-US" sz="1800" b="0" i="0" u="none" strike="noStrike" cap="none">
                <a:solidFill>
                  <a:schemeClr val="dk1"/>
                </a:solidFill>
                <a:latin typeface="Calibri"/>
                <a:ea typeface="Calibri"/>
                <a:cs typeface="Calibri"/>
                <a:sym typeface="Calibri"/>
              </a:rPr>
              <a:t>then Cornell University BA 1950, Ph.D. 1956.</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Worked at Cornell Aeronautical Laboratory in Buffalo, NY</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br>
              <a:rPr lang="en-US" sz="1800" b="0" i="0" u="none" strike="noStrike" cap="none">
                <a:solidFill>
                  <a:schemeClr val="dk1"/>
                </a:solidFill>
                <a:latin typeface="Calibri"/>
                <a:ea typeface="Calibri"/>
                <a:cs typeface="Calibri"/>
                <a:sym typeface="Calibri"/>
              </a:rPr>
            </a:br>
            <a:r>
              <a:rPr lang="en-US" sz="1800" b="0" i="0" u="none" strike="noStrike" cap="none">
                <a:solidFill>
                  <a:schemeClr val="dk1"/>
                </a:solidFill>
                <a:latin typeface="Calibri"/>
                <a:ea typeface="Calibri"/>
                <a:cs typeface="Calibri"/>
                <a:sym typeface="Calibri"/>
              </a:rPr>
              <a:t>Conducted the early work on perceptrons, </a:t>
            </a:r>
            <a:endParaRPr sz="18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which culminated in the development and hardware construction of the Mark I Perceptron in 1960. </a:t>
            </a:r>
            <a:br>
              <a:rPr lang="en-US" sz="1800" b="0" i="0" u="none" strike="noStrike" cap="none">
                <a:solidFill>
                  <a:schemeClr val="dk1"/>
                </a:solidFill>
                <a:latin typeface="Calibri"/>
                <a:ea typeface="Calibri"/>
                <a:cs typeface="Calibri"/>
                <a:sym typeface="Calibri"/>
              </a:rPr>
            </a:br>
            <a:r>
              <a:rPr lang="en-US" sz="1800" b="0" i="0" u="none" strike="noStrike" cap="none">
                <a:solidFill>
                  <a:schemeClr val="dk1"/>
                </a:solidFill>
                <a:latin typeface="Calibri"/>
                <a:ea typeface="Calibri"/>
                <a:cs typeface="Calibri"/>
                <a:sym typeface="Calibri"/>
              </a:rPr>
              <a:t>This was essentially the first computer that could learn new skills by trial and error, </a:t>
            </a:r>
            <a:endParaRPr sz="18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using a type of neural network that simulates human thought processes.</a:t>
            </a:r>
            <a:endParaRPr sz="1400" b="0" i="0" u="none" strike="noStrike" cap="none">
              <a:solidFill>
                <a:srgbClr val="000000"/>
              </a:solidFill>
              <a:latin typeface="Arial"/>
              <a:ea typeface="Arial"/>
              <a:cs typeface="Arial"/>
              <a:sym typeface="Arial"/>
            </a:endParaRPr>
          </a:p>
        </p:txBody>
      </p:sp>
      <p:pic>
        <p:nvPicPr>
          <p:cNvPr id="315" name="Google Shape;315;p32"/>
          <p:cNvPicPr preferRelativeResize="0"/>
          <p:nvPr/>
        </p:nvPicPr>
        <p:blipFill rotWithShape="1">
          <a:blip r:embed="rId4">
            <a:alphaModFix/>
          </a:blip>
          <a:srcRect/>
          <a:stretch/>
        </p:blipFill>
        <p:spPr>
          <a:xfrm>
            <a:off x="5935459" y="18741"/>
            <a:ext cx="6256541" cy="3455105"/>
          </a:xfrm>
          <a:prstGeom prst="rect">
            <a:avLst/>
          </a:prstGeom>
          <a:noFill/>
          <a:ln>
            <a:noFill/>
          </a:ln>
        </p:spPr>
      </p:pic>
      <p:sp>
        <p:nvSpPr>
          <p:cNvPr id="316" name="Google Shape;316;p32"/>
          <p:cNvSpPr txBox="1"/>
          <p:nvPr/>
        </p:nvSpPr>
        <p:spPr>
          <a:xfrm>
            <a:off x="5825066" y="3969559"/>
            <a:ext cx="6313789" cy="116955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Calibri"/>
                <a:ea typeface="Calibri"/>
                <a:cs typeface="Calibri"/>
                <a:sym typeface="Calibri"/>
              </a:rPr>
              <a:t>Single-Layer Network Perceptron. The machine was connected to a camera that used 20×20 cadmium sulfide photocells to produce a 400-pixel image. The main visible feature is a patchboard that allowed experimentation with different combinations of input features. To the right of that are arrays of potentiometers that implemented the adaptive weights</a:t>
            </a:r>
            <a:endParaRPr sz="1400" b="0" i="0" u="none" strike="noStrike" cap="none">
              <a:solidFill>
                <a:srgbClr val="000000"/>
              </a:solidFill>
              <a:latin typeface="Arial"/>
              <a:ea typeface="Arial"/>
              <a:cs typeface="Arial"/>
              <a:sym typeface="Arial"/>
            </a:endParaRPr>
          </a:p>
        </p:txBody>
      </p:sp>
      <p:pic>
        <p:nvPicPr>
          <p:cNvPr id="317" name="Google Shape;317;p32"/>
          <p:cNvPicPr preferRelativeResize="0"/>
          <p:nvPr/>
        </p:nvPicPr>
        <p:blipFill rotWithShape="1">
          <a:blip r:embed="rId5">
            <a:alphaModFix/>
          </a:blip>
          <a:srcRect/>
          <a:stretch/>
        </p:blipFill>
        <p:spPr>
          <a:xfrm>
            <a:off x="2205608" y="96337"/>
            <a:ext cx="1891725" cy="2542006"/>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Google Shape;322;p33"/>
          <p:cNvSpPr txBox="1"/>
          <p:nvPr/>
        </p:nvSpPr>
        <p:spPr>
          <a:xfrm>
            <a:off x="7678272" y="363069"/>
            <a:ext cx="3550022"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400" b="1" i="0" u="none" strike="noStrike" cap="none">
                <a:solidFill>
                  <a:srgbClr val="000000"/>
                </a:solidFill>
                <a:latin typeface="Arial"/>
                <a:ea typeface="Arial"/>
                <a:cs typeface="Arial"/>
                <a:sym typeface="Arial"/>
              </a:rPr>
              <a:t>Multilayer Perceptron</a:t>
            </a:r>
            <a:endParaRPr/>
          </a:p>
        </p:txBody>
      </p:sp>
      <p:pic>
        <p:nvPicPr>
          <p:cNvPr id="323" name="Google Shape;323;p33"/>
          <p:cNvPicPr preferRelativeResize="0"/>
          <p:nvPr/>
        </p:nvPicPr>
        <p:blipFill rotWithShape="1">
          <a:blip r:embed="rId3">
            <a:alphaModFix/>
          </a:blip>
          <a:srcRect/>
          <a:stretch/>
        </p:blipFill>
        <p:spPr>
          <a:xfrm>
            <a:off x="6010835" y="1493794"/>
            <a:ext cx="6025661" cy="5108713"/>
          </a:xfrm>
          <a:prstGeom prst="rect">
            <a:avLst/>
          </a:prstGeom>
          <a:noFill/>
          <a:ln>
            <a:noFill/>
          </a:ln>
        </p:spPr>
      </p:pic>
      <p:pic>
        <p:nvPicPr>
          <p:cNvPr id="324" name="Google Shape;324;p33"/>
          <p:cNvPicPr preferRelativeResize="0"/>
          <p:nvPr/>
        </p:nvPicPr>
        <p:blipFill rotWithShape="1">
          <a:blip r:embed="rId4">
            <a:alphaModFix/>
          </a:blip>
          <a:srcRect/>
          <a:stretch/>
        </p:blipFill>
        <p:spPr>
          <a:xfrm>
            <a:off x="363071" y="2433918"/>
            <a:ext cx="4174573" cy="3264274"/>
          </a:xfrm>
          <a:prstGeom prst="rect">
            <a:avLst/>
          </a:prstGeom>
          <a:noFill/>
          <a:ln>
            <a:noFill/>
          </a:ln>
        </p:spPr>
      </p:pic>
      <p:sp>
        <p:nvSpPr>
          <p:cNvPr id="325" name="Google Shape;325;p33"/>
          <p:cNvSpPr txBox="1"/>
          <p:nvPr/>
        </p:nvSpPr>
        <p:spPr>
          <a:xfrm>
            <a:off x="770964" y="363068"/>
            <a:ext cx="2918011" cy="8309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400" b="1" i="0" u="none" strike="noStrike" cap="none">
                <a:solidFill>
                  <a:srgbClr val="000000"/>
                </a:solidFill>
                <a:latin typeface="Arial"/>
                <a:ea typeface="Arial"/>
                <a:cs typeface="Arial"/>
                <a:sym typeface="Arial"/>
              </a:rPr>
              <a:t>Perceptron</a:t>
            </a:r>
            <a:endParaRPr/>
          </a:p>
          <a:p>
            <a:pPr marL="0" marR="0" lvl="0" indent="0" algn="l" rtl="0">
              <a:lnSpc>
                <a:spcPct val="100000"/>
              </a:lnSpc>
              <a:spcBef>
                <a:spcPts val="0"/>
              </a:spcBef>
              <a:spcAft>
                <a:spcPts val="0"/>
              </a:spcAft>
              <a:buNone/>
            </a:pPr>
            <a:r>
              <a:rPr lang="en-US" sz="2400" b="1" i="0" u="none" strike="noStrike" cap="none">
                <a:solidFill>
                  <a:srgbClr val="000000"/>
                </a:solidFill>
                <a:latin typeface="Arial"/>
                <a:ea typeface="Arial"/>
                <a:cs typeface="Arial"/>
                <a:sym typeface="Arial"/>
              </a:rPr>
              <a:t>(Single Layer)</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Google Shape;330;p34"/>
          <p:cNvSpPr txBox="1"/>
          <p:nvPr/>
        </p:nvSpPr>
        <p:spPr>
          <a:xfrm>
            <a:off x="144385" y="63284"/>
            <a:ext cx="9657348" cy="58477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a:solidFill>
                  <a:schemeClr val="dk1"/>
                </a:solidFill>
                <a:latin typeface="Calibri"/>
                <a:ea typeface="Calibri"/>
                <a:cs typeface="Calibri"/>
                <a:sym typeface="Calibri"/>
              </a:rPr>
              <a:t>Neural Networks Leverage “Multiplicative” Complexity</a:t>
            </a:r>
            <a:endParaRPr sz="1400" b="0" i="0" u="none" strike="noStrike" cap="none">
              <a:solidFill>
                <a:srgbClr val="000000"/>
              </a:solidFill>
              <a:latin typeface="Arial"/>
              <a:ea typeface="Arial"/>
              <a:cs typeface="Arial"/>
              <a:sym typeface="Arial"/>
            </a:endParaRPr>
          </a:p>
        </p:txBody>
      </p:sp>
      <p:sp>
        <p:nvSpPr>
          <p:cNvPr id="331" name="Google Shape;331;p34"/>
          <p:cNvSpPr/>
          <p:nvPr/>
        </p:nvSpPr>
        <p:spPr>
          <a:xfrm>
            <a:off x="256666" y="1484448"/>
            <a:ext cx="641684" cy="641684"/>
          </a:xfrm>
          <a:prstGeom prst="rect">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32" name="Google Shape;332;p34"/>
          <p:cNvSpPr/>
          <p:nvPr/>
        </p:nvSpPr>
        <p:spPr>
          <a:xfrm>
            <a:off x="256666" y="2126132"/>
            <a:ext cx="641684" cy="641684"/>
          </a:xfrm>
          <a:prstGeom prst="rect">
            <a:avLst/>
          </a:prstGeom>
          <a:no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33" name="Google Shape;333;p34"/>
          <p:cNvSpPr/>
          <p:nvPr/>
        </p:nvSpPr>
        <p:spPr>
          <a:xfrm>
            <a:off x="264687" y="2775837"/>
            <a:ext cx="641684" cy="641684"/>
          </a:xfrm>
          <a:prstGeom prst="rect">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34" name="Google Shape;334;p34"/>
          <p:cNvSpPr/>
          <p:nvPr/>
        </p:nvSpPr>
        <p:spPr>
          <a:xfrm>
            <a:off x="264687" y="3417521"/>
            <a:ext cx="641684" cy="641684"/>
          </a:xfrm>
          <a:prstGeom prst="rect">
            <a:avLst/>
          </a:prstGeom>
          <a:no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35" name="Google Shape;335;p34"/>
          <p:cNvSpPr/>
          <p:nvPr/>
        </p:nvSpPr>
        <p:spPr>
          <a:xfrm>
            <a:off x="248646" y="4059206"/>
            <a:ext cx="641684" cy="641684"/>
          </a:xfrm>
          <a:prstGeom prst="rect">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36" name="Google Shape;336;p34"/>
          <p:cNvSpPr/>
          <p:nvPr/>
        </p:nvSpPr>
        <p:spPr>
          <a:xfrm>
            <a:off x="248646" y="4700890"/>
            <a:ext cx="641684" cy="641684"/>
          </a:xfrm>
          <a:prstGeom prst="rect">
            <a:avLst/>
          </a:prstGeom>
          <a:no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37" name="Google Shape;337;p34"/>
          <p:cNvSpPr/>
          <p:nvPr/>
        </p:nvSpPr>
        <p:spPr>
          <a:xfrm>
            <a:off x="256667" y="5350595"/>
            <a:ext cx="641684" cy="641684"/>
          </a:xfrm>
          <a:prstGeom prst="rect">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38" name="Google Shape;338;p34"/>
          <p:cNvSpPr/>
          <p:nvPr/>
        </p:nvSpPr>
        <p:spPr>
          <a:xfrm>
            <a:off x="256667" y="5992279"/>
            <a:ext cx="641684" cy="641684"/>
          </a:xfrm>
          <a:prstGeom prst="rect">
            <a:avLst/>
          </a:prstGeom>
          <a:no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39" name="Google Shape;339;p34"/>
          <p:cNvSpPr/>
          <p:nvPr/>
        </p:nvSpPr>
        <p:spPr>
          <a:xfrm>
            <a:off x="922412" y="2150192"/>
            <a:ext cx="641684" cy="641684"/>
          </a:xfrm>
          <a:prstGeom prst="rect">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40" name="Google Shape;340;p34"/>
          <p:cNvSpPr/>
          <p:nvPr/>
        </p:nvSpPr>
        <p:spPr>
          <a:xfrm>
            <a:off x="922412" y="2791876"/>
            <a:ext cx="641684" cy="641684"/>
          </a:xfrm>
          <a:prstGeom prst="rect">
            <a:avLst/>
          </a:prstGeom>
          <a:no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41" name="Google Shape;341;p34"/>
          <p:cNvSpPr/>
          <p:nvPr/>
        </p:nvSpPr>
        <p:spPr>
          <a:xfrm>
            <a:off x="914391" y="3441581"/>
            <a:ext cx="641684" cy="641684"/>
          </a:xfrm>
          <a:prstGeom prst="rect">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42" name="Google Shape;342;p34"/>
          <p:cNvSpPr/>
          <p:nvPr/>
        </p:nvSpPr>
        <p:spPr>
          <a:xfrm>
            <a:off x="914391" y="4083265"/>
            <a:ext cx="641684" cy="641684"/>
          </a:xfrm>
          <a:prstGeom prst="rect">
            <a:avLst/>
          </a:prstGeom>
          <a:no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43" name="Google Shape;343;p34"/>
          <p:cNvSpPr/>
          <p:nvPr/>
        </p:nvSpPr>
        <p:spPr>
          <a:xfrm>
            <a:off x="914392" y="4724950"/>
            <a:ext cx="641684" cy="641684"/>
          </a:xfrm>
          <a:prstGeom prst="rect">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44" name="Google Shape;344;p34"/>
          <p:cNvSpPr/>
          <p:nvPr/>
        </p:nvSpPr>
        <p:spPr>
          <a:xfrm>
            <a:off x="914392" y="5366634"/>
            <a:ext cx="641684" cy="641684"/>
          </a:xfrm>
          <a:prstGeom prst="rect">
            <a:avLst/>
          </a:prstGeom>
          <a:no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45" name="Google Shape;345;p34"/>
          <p:cNvSpPr/>
          <p:nvPr/>
        </p:nvSpPr>
        <p:spPr>
          <a:xfrm>
            <a:off x="922413" y="6016339"/>
            <a:ext cx="641684" cy="641684"/>
          </a:xfrm>
          <a:prstGeom prst="rect">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46" name="Google Shape;346;p34"/>
          <p:cNvSpPr/>
          <p:nvPr/>
        </p:nvSpPr>
        <p:spPr>
          <a:xfrm>
            <a:off x="914388" y="1500494"/>
            <a:ext cx="641684" cy="641684"/>
          </a:xfrm>
          <a:prstGeom prst="rect">
            <a:avLst/>
          </a:prstGeom>
          <a:no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47" name="Google Shape;347;p34"/>
          <p:cNvSpPr/>
          <p:nvPr/>
        </p:nvSpPr>
        <p:spPr>
          <a:xfrm>
            <a:off x="1548058" y="1492470"/>
            <a:ext cx="641684" cy="641684"/>
          </a:xfrm>
          <a:prstGeom prst="rect">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48" name="Google Shape;348;p34"/>
          <p:cNvSpPr/>
          <p:nvPr/>
        </p:nvSpPr>
        <p:spPr>
          <a:xfrm>
            <a:off x="1548058" y="2134154"/>
            <a:ext cx="641684" cy="641684"/>
          </a:xfrm>
          <a:prstGeom prst="rect">
            <a:avLst/>
          </a:prstGeom>
          <a:no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49" name="Google Shape;349;p34"/>
          <p:cNvSpPr/>
          <p:nvPr/>
        </p:nvSpPr>
        <p:spPr>
          <a:xfrm>
            <a:off x="1556079" y="2783859"/>
            <a:ext cx="641684" cy="641684"/>
          </a:xfrm>
          <a:prstGeom prst="rect">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50" name="Google Shape;350;p34"/>
          <p:cNvSpPr/>
          <p:nvPr/>
        </p:nvSpPr>
        <p:spPr>
          <a:xfrm>
            <a:off x="1556079" y="3425543"/>
            <a:ext cx="641684" cy="641684"/>
          </a:xfrm>
          <a:prstGeom prst="rect">
            <a:avLst/>
          </a:prstGeom>
          <a:no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51" name="Google Shape;351;p34"/>
          <p:cNvSpPr/>
          <p:nvPr/>
        </p:nvSpPr>
        <p:spPr>
          <a:xfrm>
            <a:off x="1556080" y="4067228"/>
            <a:ext cx="641684" cy="641684"/>
          </a:xfrm>
          <a:prstGeom prst="rect">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52" name="Google Shape;352;p34"/>
          <p:cNvSpPr/>
          <p:nvPr/>
        </p:nvSpPr>
        <p:spPr>
          <a:xfrm>
            <a:off x="1556080" y="4708912"/>
            <a:ext cx="641684" cy="641684"/>
          </a:xfrm>
          <a:prstGeom prst="rect">
            <a:avLst/>
          </a:prstGeom>
          <a:no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53" name="Google Shape;353;p34"/>
          <p:cNvSpPr/>
          <p:nvPr/>
        </p:nvSpPr>
        <p:spPr>
          <a:xfrm>
            <a:off x="1548059" y="5358617"/>
            <a:ext cx="641684" cy="641684"/>
          </a:xfrm>
          <a:prstGeom prst="rect">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54" name="Google Shape;354;p34"/>
          <p:cNvSpPr/>
          <p:nvPr/>
        </p:nvSpPr>
        <p:spPr>
          <a:xfrm>
            <a:off x="1548059" y="6000301"/>
            <a:ext cx="641684" cy="641684"/>
          </a:xfrm>
          <a:prstGeom prst="rect">
            <a:avLst/>
          </a:prstGeom>
          <a:no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55" name="Google Shape;355;p34"/>
          <p:cNvSpPr/>
          <p:nvPr/>
        </p:nvSpPr>
        <p:spPr>
          <a:xfrm>
            <a:off x="2213804" y="2158214"/>
            <a:ext cx="641684" cy="641684"/>
          </a:xfrm>
          <a:prstGeom prst="rect">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56" name="Google Shape;356;p34"/>
          <p:cNvSpPr/>
          <p:nvPr/>
        </p:nvSpPr>
        <p:spPr>
          <a:xfrm>
            <a:off x="2213804" y="2799898"/>
            <a:ext cx="641684" cy="641684"/>
          </a:xfrm>
          <a:prstGeom prst="rect">
            <a:avLst/>
          </a:prstGeom>
          <a:no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57" name="Google Shape;357;p34"/>
          <p:cNvSpPr/>
          <p:nvPr/>
        </p:nvSpPr>
        <p:spPr>
          <a:xfrm>
            <a:off x="2205783" y="3449603"/>
            <a:ext cx="641684" cy="641684"/>
          </a:xfrm>
          <a:prstGeom prst="rect">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58" name="Google Shape;358;p34"/>
          <p:cNvSpPr/>
          <p:nvPr/>
        </p:nvSpPr>
        <p:spPr>
          <a:xfrm>
            <a:off x="2205783" y="4091287"/>
            <a:ext cx="641684" cy="641684"/>
          </a:xfrm>
          <a:prstGeom prst="rect">
            <a:avLst/>
          </a:prstGeom>
          <a:no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59" name="Google Shape;359;p34"/>
          <p:cNvSpPr/>
          <p:nvPr/>
        </p:nvSpPr>
        <p:spPr>
          <a:xfrm>
            <a:off x="2205784" y="4732972"/>
            <a:ext cx="641684" cy="641684"/>
          </a:xfrm>
          <a:prstGeom prst="rect">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60" name="Google Shape;360;p34"/>
          <p:cNvSpPr/>
          <p:nvPr/>
        </p:nvSpPr>
        <p:spPr>
          <a:xfrm>
            <a:off x="2205784" y="5374656"/>
            <a:ext cx="641684" cy="641684"/>
          </a:xfrm>
          <a:prstGeom prst="rect">
            <a:avLst/>
          </a:prstGeom>
          <a:no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61" name="Google Shape;361;p34"/>
          <p:cNvSpPr/>
          <p:nvPr/>
        </p:nvSpPr>
        <p:spPr>
          <a:xfrm>
            <a:off x="2213805" y="6024361"/>
            <a:ext cx="641684" cy="641684"/>
          </a:xfrm>
          <a:prstGeom prst="rect">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62" name="Google Shape;362;p34"/>
          <p:cNvSpPr/>
          <p:nvPr/>
        </p:nvSpPr>
        <p:spPr>
          <a:xfrm>
            <a:off x="2205780" y="1492474"/>
            <a:ext cx="641684" cy="641684"/>
          </a:xfrm>
          <a:prstGeom prst="rect">
            <a:avLst/>
          </a:prstGeom>
          <a:no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63" name="Google Shape;363;p34"/>
          <p:cNvSpPr/>
          <p:nvPr/>
        </p:nvSpPr>
        <p:spPr>
          <a:xfrm>
            <a:off x="2847470" y="1476428"/>
            <a:ext cx="641684" cy="641684"/>
          </a:xfrm>
          <a:prstGeom prst="rect">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64" name="Google Shape;364;p34"/>
          <p:cNvSpPr/>
          <p:nvPr/>
        </p:nvSpPr>
        <p:spPr>
          <a:xfrm>
            <a:off x="2847470" y="2118112"/>
            <a:ext cx="641684" cy="641684"/>
          </a:xfrm>
          <a:prstGeom prst="rect">
            <a:avLst/>
          </a:prstGeom>
          <a:no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65" name="Google Shape;365;p34"/>
          <p:cNvSpPr/>
          <p:nvPr/>
        </p:nvSpPr>
        <p:spPr>
          <a:xfrm>
            <a:off x="2855491" y="2767817"/>
            <a:ext cx="641684" cy="641684"/>
          </a:xfrm>
          <a:prstGeom prst="rect">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66" name="Google Shape;366;p34"/>
          <p:cNvSpPr/>
          <p:nvPr/>
        </p:nvSpPr>
        <p:spPr>
          <a:xfrm>
            <a:off x="2855491" y="3409501"/>
            <a:ext cx="641684" cy="641684"/>
          </a:xfrm>
          <a:prstGeom prst="rect">
            <a:avLst/>
          </a:prstGeom>
          <a:no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67" name="Google Shape;367;p34"/>
          <p:cNvSpPr/>
          <p:nvPr/>
        </p:nvSpPr>
        <p:spPr>
          <a:xfrm>
            <a:off x="2839450" y="4051186"/>
            <a:ext cx="641684" cy="641684"/>
          </a:xfrm>
          <a:prstGeom prst="rect">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68" name="Google Shape;368;p34"/>
          <p:cNvSpPr/>
          <p:nvPr/>
        </p:nvSpPr>
        <p:spPr>
          <a:xfrm>
            <a:off x="2839450" y="4692870"/>
            <a:ext cx="641684" cy="641684"/>
          </a:xfrm>
          <a:prstGeom prst="rect">
            <a:avLst/>
          </a:prstGeom>
          <a:no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69" name="Google Shape;369;p34"/>
          <p:cNvSpPr/>
          <p:nvPr/>
        </p:nvSpPr>
        <p:spPr>
          <a:xfrm>
            <a:off x="2847471" y="5342575"/>
            <a:ext cx="641684" cy="641684"/>
          </a:xfrm>
          <a:prstGeom prst="rect">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70" name="Google Shape;370;p34"/>
          <p:cNvSpPr/>
          <p:nvPr/>
        </p:nvSpPr>
        <p:spPr>
          <a:xfrm>
            <a:off x="2847471" y="5984259"/>
            <a:ext cx="641684" cy="641684"/>
          </a:xfrm>
          <a:prstGeom prst="rect">
            <a:avLst/>
          </a:prstGeom>
          <a:no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71" name="Google Shape;371;p34"/>
          <p:cNvSpPr/>
          <p:nvPr/>
        </p:nvSpPr>
        <p:spPr>
          <a:xfrm>
            <a:off x="3513216" y="2142172"/>
            <a:ext cx="641684" cy="641684"/>
          </a:xfrm>
          <a:prstGeom prst="rect">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72" name="Google Shape;372;p34"/>
          <p:cNvSpPr/>
          <p:nvPr/>
        </p:nvSpPr>
        <p:spPr>
          <a:xfrm>
            <a:off x="3513216" y="2783856"/>
            <a:ext cx="641684" cy="641684"/>
          </a:xfrm>
          <a:prstGeom prst="rect">
            <a:avLst/>
          </a:prstGeom>
          <a:no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73" name="Google Shape;373;p34"/>
          <p:cNvSpPr/>
          <p:nvPr/>
        </p:nvSpPr>
        <p:spPr>
          <a:xfrm>
            <a:off x="3505195" y="3433561"/>
            <a:ext cx="641684" cy="641684"/>
          </a:xfrm>
          <a:prstGeom prst="rect">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74" name="Google Shape;374;p34"/>
          <p:cNvSpPr/>
          <p:nvPr/>
        </p:nvSpPr>
        <p:spPr>
          <a:xfrm>
            <a:off x="3505195" y="4075245"/>
            <a:ext cx="641684" cy="641684"/>
          </a:xfrm>
          <a:prstGeom prst="rect">
            <a:avLst/>
          </a:prstGeom>
          <a:no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75" name="Google Shape;375;p34"/>
          <p:cNvSpPr/>
          <p:nvPr/>
        </p:nvSpPr>
        <p:spPr>
          <a:xfrm>
            <a:off x="3505196" y="4716930"/>
            <a:ext cx="641684" cy="641684"/>
          </a:xfrm>
          <a:prstGeom prst="rect">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76" name="Google Shape;376;p34"/>
          <p:cNvSpPr/>
          <p:nvPr/>
        </p:nvSpPr>
        <p:spPr>
          <a:xfrm>
            <a:off x="3505196" y="5358614"/>
            <a:ext cx="641684" cy="641684"/>
          </a:xfrm>
          <a:prstGeom prst="rect">
            <a:avLst/>
          </a:prstGeom>
          <a:no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77" name="Google Shape;377;p34"/>
          <p:cNvSpPr/>
          <p:nvPr/>
        </p:nvSpPr>
        <p:spPr>
          <a:xfrm>
            <a:off x="3513217" y="6008319"/>
            <a:ext cx="641684" cy="641684"/>
          </a:xfrm>
          <a:prstGeom prst="rect">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78" name="Google Shape;378;p34"/>
          <p:cNvSpPr/>
          <p:nvPr/>
        </p:nvSpPr>
        <p:spPr>
          <a:xfrm>
            <a:off x="3505192" y="1492474"/>
            <a:ext cx="641684" cy="641684"/>
          </a:xfrm>
          <a:prstGeom prst="rect">
            <a:avLst/>
          </a:prstGeom>
          <a:no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79" name="Google Shape;379;p34"/>
          <p:cNvSpPr/>
          <p:nvPr/>
        </p:nvSpPr>
        <p:spPr>
          <a:xfrm>
            <a:off x="4138862" y="1484450"/>
            <a:ext cx="641684" cy="641684"/>
          </a:xfrm>
          <a:prstGeom prst="rect">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80" name="Google Shape;380;p34"/>
          <p:cNvSpPr/>
          <p:nvPr/>
        </p:nvSpPr>
        <p:spPr>
          <a:xfrm>
            <a:off x="4138862" y="2126134"/>
            <a:ext cx="641684" cy="641684"/>
          </a:xfrm>
          <a:prstGeom prst="rect">
            <a:avLst/>
          </a:prstGeom>
          <a:no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81" name="Google Shape;381;p34"/>
          <p:cNvSpPr/>
          <p:nvPr/>
        </p:nvSpPr>
        <p:spPr>
          <a:xfrm>
            <a:off x="4146883" y="2775839"/>
            <a:ext cx="641684" cy="641684"/>
          </a:xfrm>
          <a:prstGeom prst="rect">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82" name="Google Shape;382;p34"/>
          <p:cNvSpPr/>
          <p:nvPr/>
        </p:nvSpPr>
        <p:spPr>
          <a:xfrm>
            <a:off x="4146883" y="3417523"/>
            <a:ext cx="641684" cy="641684"/>
          </a:xfrm>
          <a:prstGeom prst="rect">
            <a:avLst/>
          </a:prstGeom>
          <a:no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83" name="Google Shape;383;p34"/>
          <p:cNvSpPr/>
          <p:nvPr/>
        </p:nvSpPr>
        <p:spPr>
          <a:xfrm>
            <a:off x="4146884" y="4059208"/>
            <a:ext cx="641684" cy="641684"/>
          </a:xfrm>
          <a:prstGeom prst="rect">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84" name="Google Shape;384;p34"/>
          <p:cNvSpPr/>
          <p:nvPr/>
        </p:nvSpPr>
        <p:spPr>
          <a:xfrm>
            <a:off x="4146884" y="4700892"/>
            <a:ext cx="641684" cy="641684"/>
          </a:xfrm>
          <a:prstGeom prst="rect">
            <a:avLst/>
          </a:prstGeom>
          <a:no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85" name="Google Shape;385;p34"/>
          <p:cNvSpPr/>
          <p:nvPr/>
        </p:nvSpPr>
        <p:spPr>
          <a:xfrm>
            <a:off x="4138863" y="5350597"/>
            <a:ext cx="641684" cy="641684"/>
          </a:xfrm>
          <a:prstGeom prst="rect">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86" name="Google Shape;386;p34"/>
          <p:cNvSpPr/>
          <p:nvPr/>
        </p:nvSpPr>
        <p:spPr>
          <a:xfrm>
            <a:off x="4138863" y="5992281"/>
            <a:ext cx="641684" cy="641684"/>
          </a:xfrm>
          <a:prstGeom prst="rect">
            <a:avLst/>
          </a:prstGeom>
          <a:no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87" name="Google Shape;387;p34"/>
          <p:cNvSpPr/>
          <p:nvPr/>
        </p:nvSpPr>
        <p:spPr>
          <a:xfrm>
            <a:off x="4804608" y="2150194"/>
            <a:ext cx="641684" cy="641684"/>
          </a:xfrm>
          <a:prstGeom prst="rect">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88" name="Google Shape;388;p34"/>
          <p:cNvSpPr/>
          <p:nvPr/>
        </p:nvSpPr>
        <p:spPr>
          <a:xfrm>
            <a:off x="4804608" y="2791878"/>
            <a:ext cx="641684" cy="641684"/>
          </a:xfrm>
          <a:prstGeom prst="rect">
            <a:avLst/>
          </a:prstGeom>
          <a:no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89" name="Google Shape;389;p34"/>
          <p:cNvSpPr/>
          <p:nvPr/>
        </p:nvSpPr>
        <p:spPr>
          <a:xfrm>
            <a:off x="4796587" y="3441583"/>
            <a:ext cx="641684" cy="641684"/>
          </a:xfrm>
          <a:prstGeom prst="rect">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90" name="Google Shape;390;p34"/>
          <p:cNvSpPr/>
          <p:nvPr/>
        </p:nvSpPr>
        <p:spPr>
          <a:xfrm>
            <a:off x="4796587" y="4083267"/>
            <a:ext cx="641684" cy="641684"/>
          </a:xfrm>
          <a:prstGeom prst="rect">
            <a:avLst/>
          </a:prstGeom>
          <a:no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91" name="Google Shape;391;p34"/>
          <p:cNvSpPr/>
          <p:nvPr/>
        </p:nvSpPr>
        <p:spPr>
          <a:xfrm>
            <a:off x="4796588" y="4724952"/>
            <a:ext cx="641684" cy="641684"/>
          </a:xfrm>
          <a:prstGeom prst="rect">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92" name="Google Shape;392;p34"/>
          <p:cNvSpPr/>
          <p:nvPr/>
        </p:nvSpPr>
        <p:spPr>
          <a:xfrm>
            <a:off x="4796588" y="5366636"/>
            <a:ext cx="641684" cy="641684"/>
          </a:xfrm>
          <a:prstGeom prst="rect">
            <a:avLst/>
          </a:prstGeom>
          <a:no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93" name="Google Shape;393;p34"/>
          <p:cNvSpPr/>
          <p:nvPr/>
        </p:nvSpPr>
        <p:spPr>
          <a:xfrm>
            <a:off x="4804609" y="6016341"/>
            <a:ext cx="641684" cy="641684"/>
          </a:xfrm>
          <a:prstGeom prst="rect">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94" name="Google Shape;394;p34"/>
          <p:cNvSpPr/>
          <p:nvPr/>
        </p:nvSpPr>
        <p:spPr>
          <a:xfrm>
            <a:off x="4796584" y="1484454"/>
            <a:ext cx="641684" cy="641684"/>
          </a:xfrm>
          <a:prstGeom prst="rect">
            <a:avLst/>
          </a:prstGeom>
          <a:no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95" name="Google Shape;395;p34"/>
          <p:cNvSpPr txBox="1"/>
          <p:nvPr/>
        </p:nvSpPr>
        <p:spPr>
          <a:xfrm>
            <a:off x="368958" y="1468406"/>
            <a:ext cx="481263" cy="705853"/>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a:solidFill>
                  <a:schemeClr val="dk1"/>
                </a:solidFill>
                <a:latin typeface="Calibri"/>
                <a:ea typeface="Calibri"/>
                <a:cs typeface="Calibri"/>
                <a:sym typeface="Calibri"/>
              </a:rPr>
              <a:t>1</a:t>
            </a:r>
            <a:endParaRPr sz="4000" b="1" i="0" u="none" strike="noStrike" cap="none">
              <a:solidFill>
                <a:schemeClr val="dk1"/>
              </a:solidFill>
              <a:latin typeface="Calibri"/>
              <a:ea typeface="Calibri"/>
              <a:cs typeface="Calibri"/>
              <a:sym typeface="Calibri"/>
            </a:endParaRPr>
          </a:p>
        </p:txBody>
      </p:sp>
      <p:sp>
        <p:nvSpPr>
          <p:cNvPr id="396" name="Google Shape;396;p34"/>
          <p:cNvSpPr txBox="1"/>
          <p:nvPr/>
        </p:nvSpPr>
        <p:spPr>
          <a:xfrm>
            <a:off x="1002622" y="1476423"/>
            <a:ext cx="481263" cy="705853"/>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a:solidFill>
                  <a:schemeClr val="dk1"/>
                </a:solidFill>
                <a:latin typeface="Calibri"/>
                <a:ea typeface="Calibri"/>
                <a:cs typeface="Calibri"/>
                <a:sym typeface="Calibri"/>
              </a:rPr>
              <a:t>2</a:t>
            </a:r>
            <a:endParaRPr sz="1400" b="0" i="0" u="none" strike="noStrike" cap="none">
              <a:solidFill>
                <a:srgbClr val="000000"/>
              </a:solidFill>
              <a:latin typeface="Arial"/>
              <a:ea typeface="Arial"/>
              <a:cs typeface="Arial"/>
              <a:sym typeface="Arial"/>
            </a:endParaRPr>
          </a:p>
        </p:txBody>
      </p:sp>
      <p:sp>
        <p:nvSpPr>
          <p:cNvPr id="397" name="Google Shape;397;p34"/>
          <p:cNvSpPr txBox="1"/>
          <p:nvPr/>
        </p:nvSpPr>
        <p:spPr>
          <a:xfrm>
            <a:off x="1668368" y="1468405"/>
            <a:ext cx="481263" cy="705853"/>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a:solidFill>
                  <a:schemeClr val="dk1"/>
                </a:solidFill>
                <a:latin typeface="Calibri"/>
                <a:ea typeface="Calibri"/>
                <a:cs typeface="Calibri"/>
                <a:sym typeface="Calibri"/>
              </a:rPr>
              <a:t>4</a:t>
            </a:r>
            <a:endParaRPr sz="4000" b="1" i="0" u="none" strike="noStrike" cap="none">
              <a:solidFill>
                <a:schemeClr val="dk1"/>
              </a:solidFill>
              <a:latin typeface="Calibri"/>
              <a:ea typeface="Calibri"/>
              <a:cs typeface="Calibri"/>
              <a:sym typeface="Calibri"/>
            </a:endParaRPr>
          </a:p>
        </p:txBody>
      </p:sp>
      <p:sp>
        <p:nvSpPr>
          <p:cNvPr id="398" name="Google Shape;398;p34"/>
          <p:cNvSpPr txBox="1"/>
          <p:nvPr/>
        </p:nvSpPr>
        <p:spPr>
          <a:xfrm>
            <a:off x="2334114" y="1460384"/>
            <a:ext cx="481263" cy="705853"/>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a:solidFill>
                  <a:schemeClr val="dk1"/>
                </a:solidFill>
                <a:latin typeface="Calibri"/>
                <a:ea typeface="Calibri"/>
                <a:cs typeface="Calibri"/>
                <a:sym typeface="Calibri"/>
              </a:rPr>
              <a:t>8</a:t>
            </a:r>
            <a:endParaRPr sz="1400" b="0" i="0" u="none" strike="noStrike" cap="none">
              <a:solidFill>
                <a:srgbClr val="000000"/>
              </a:solidFill>
              <a:latin typeface="Arial"/>
              <a:ea typeface="Arial"/>
              <a:cs typeface="Arial"/>
              <a:sym typeface="Arial"/>
            </a:endParaRPr>
          </a:p>
        </p:txBody>
      </p:sp>
      <p:sp>
        <p:nvSpPr>
          <p:cNvPr id="399" name="Google Shape;399;p34"/>
          <p:cNvSpPr txBox="1"/>
          <p:nvPr/>
        </p:nvSpPr>
        <p:spPr>
          <a:xfrm>
            <a:off x="2967778" y="1468405"/>
            <a:ext cx="481263"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000"/>
              <a:buFont typeface="Arial"/>
              <a:buNone/>
            </a:pPr>
            <a:r>
              <a:rPr lang="en-US" sz="4000" b="1" i="0" u="none" strike="noStrike" cap="none">
                <a:solidFill>
                  <a:schemeClr val="dk1"/>
                </a:solidFill>
                <a:latin typeface="Calibri"/>
                <a:ea typeface="Calibri"/>
                <a:cs typeface="Calibri"/>
                <a:sym typeface="Calibri"/>
              </a:rPr>
              <a:t>…</a:t>
            </a:r>
            <a:endParaRPr sz="4000" b="1" i="0" u="none" strike="noStrike" cap="none">
              <a:solidFill>
                <a:schemeClr val="dk1"/>
              </a:solidFill>
              <a:latin typeface="Calibri"/>
              <a:ea typeface="Calibri"/>
              <a:cs typeface="Calibri"/>
              <a:sym typeface="Calibri"/>
            </a:endParaRPr>
          </a:p>
        </p:txBody>
      </p:sp>
      <p:sp>
        <p:nvSpPr>
          <p:cNvPr id="400" name="Google Shape;400;p34"/>
          <p:cNvSpPr txBox="1"/>
          <p:nvPr/>
        </p:nvSpPr>
        <p:spPr>
          <a:xfrm>
            <a:off x="6368708" y="5952169"/>
            <a:ext cx="2454442"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000"/>
              <a:buFont typeface="Arial"/>
              <a:buNone/>
            </a:pPr>
            <a:r>
              <a:rPr lang="en-US" sz="4000" b="0" i="0" u="none" strike="noStrike" cap="none">
                <a:solidFill>
                  <a:schemeClr val="dk1"/>
                </a:solidFill>
                <a:latin typeface="Calibri"/>
                <a:ea typeface="Calibri"/>
                <a:cs typeface="Calibri"/>
                <a:sym typeface="Calibri"/>
              </a:rPr>
              <a:t>2</a:t>
            </a:r>
            <a:r>
              <a:rPr lang="en-US" sz="4000" b="0" i="0" u="none" strike="noStrike" cap="none" baseline="30000">
                <a:solidFill>
                  <a:schemeClr val="dk1"/>
                </a:solidFill>
                <a:latin typeface="Calibri"/>
                <a:ea typeface="Calibri"/>
                <a:cs typeface="Calibri"/>
                <a:sym typeface="Calibri"/>
              </a:rPr>
              <a:t>64</a:t>
            </a:r>
            <a:r>
              <a:rPr lang="en-US" sz="4000" b="0" i="0" u="none" strike="noStrike" cap="none">
                <a:solidFill>
                  <a:schemeClr val="dk1"/>
                </a:solidFill>
                <a:latin typeface="Calibri"/>
                <a:ea typeface="Calibri"/>
                <a:cs typeface="Calibri"/>
                <a:sym typeface="Calibri"/>
              </a:rPr>
              <a:t> ~ 10</a:t>
            </a:r>
            <a:r>
              <a:rPr lang="en-US" sz="4000" b="0" i="0" u="none" strike="noStrike" cap="none" baseline="30000">
                <a:solidFill>
                  <a:schemeClr val="dk1"/>
                </a:solidFill>
                <a:latin typeface="Calibri"/>
                <a:ea typeface="Calibri"/>
                <a:cs typeface="Calibri"/>
                <a:sym typeface="Calibri"/>
              </a:rPr>
              <a:t>19</a:t>
            </a:r>
            <a:r>
              <a:rPr lang="en-US" sz="4000" b="0" i="0" u="none" strike="noStrike" cap="none">
                <a:solidFill>
                  <a:schemeClr val="dk1"/>
                </a:solidFill>
                <a:latin typeface="Calibri"/>
                <a:ea typeface="Calibri"/>
                <a:cs typeface="Calibri"/>
                <a:sym typeface="Calibri"/>
              </a:rPr>
              <a:t> </a:t>
            </a:r>
            <a:endParaRPr sz="4000" b="0" i="0" u="none" strike="noStrike" cap="none">
              <a:solidFill>
                <a:schemeClr val="dk1"/>
              </a:solidFill>
              <a:latin typeface="Calibri"/>
              <a:ea typeface="Calibri"/>
              <a:cs typeface="Calibri"/>
              <a:sym typeface="Calibri"/>
            </a:endParaRPr>
          </a:p>
        </p:txBody>
      </p:sp>
      <p:cxnSp>
        <p:nvCxnSpPr>
          <p:cNvPr id="401" name="Google Shape;401;p34"/>
          <p:cNvCxnSpPr>
            <a:stCxn id="400" idx="1"/>
          </p:cNvCxnSpPr>
          <p:nvPr/>
        </p:nvCxnSpPr>
        <p:spPr>
          <a:xfrm flipH="1">
            <a:off x="5125508" y="6306112"/>
            <a:ext cx="1243200" cy="39000"/>
          </a:xfrm>
          <a:prstGeom prst="straightConnector1">
            <a:avLst/>
          </a:prstGeom>
          <a:noFill/>
          <a:ln w="22225" cap="flat" cmpd="sng">
            <a:solidFill>
              <a:srgbClr val="FF0000"/>
            </a:solidFill>
            <a:prstDash val="solid"/>
            <a:miter lim="800000"/>
            <a:headEnd type="none" w="sm" len="sm"/>
            <a:tailEnd type="triangle" w="med" len="med"/>
          </a:ln>
        </p:spPr>
      </p:cxnSp>
      <p:sp>
        <p:nvSpPr>
          <p:cNvPr id="402" name="Google Shape;402;p34"/>
          <p:cNvSpPr txBox="1"/>
          <p:nvPr/>
        </p:nvSpPr>
        <p:spPr>
          <a:xfrm>
            <a:off x="6096000" y="1969720"/>
            <a:ext cx="3898224"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000"/>
              <a:buFont typeface="Arial"/>
              <a:buNone/>
            </a:pPr>
            <a:r>
              <a:rPr lang="en-US" sz="4000" b="0" i="0" u="none" strike="noStrike" cap="none">
                <a:solidFill>
                  <a:schemeClr val="dk1"/>
                </a:solidFill>
                <a:latin typeface="Calibri"/>
                <a:ea typeface="Calibri"/>
                <a:cs typeface="Calibri"/>
                <a:sym typeface="Calibri"/>
              </a:rPr>
              <a:t>N</a:t>
            </a:r>
            <a:r>
              <a:rPr lang="en-US" sz="4000" b="0" i="0" u="none" strike="noStrike" cap="none" baseline="-25000">
                <a:solidFill>
                  <a:schemeClr val="dk1"/>
                </a:solidFill>
                <a:latin typeface="Calibri"/>
                <a:ea typeface="Calibri"/>
                <a:cs typeface="Calibri"/>
                <a:sym typeface="Calibri"/>
              </a:rPr>
              <a:t>k</a:t>
            </a:r>
            <a:r>
              <a:rPr lang="en-US" sz="4000" b="0" i="0" u="none" strike="noStrike" cap="none">
                <a:solidFill>
                  <a:schemeClr val="dk1"/>
                </a:solidFill>
                <a:latin typeface="Calibri"/>
                <a:ea typeface="Calibri"/>
                <a:cs typeface="Calibri"/>
                <a:sym typeface="Calibri"/>
              </a:rPr>
              <a:t> = 2*N</a:t>
            </a:r>
            <a:r>
              <a:rPr lang="en-US" sz="4000" b="0" i="0" u="none" strike="noStrike" cap="none" baseline="-25000">
                <a:solidFill>
                  <a:schemeClr val="dk1"/>
                </a:solidFill>
                <a:latin typeface="Calibri"/>
                <a:ea typeface="Calibri"/>
                <a:cs typeface="Calibri"/>
                <a:sym typeface="Calibri"/>
              </a:rPr>
              <a:t>k-1</a:t>
            </a:r>
            <a:endParaRPr sz="4000" b="0" i="0" u="none" strike="noStrike" cap="none" baseline="-25000">
              <a:solidFill>
                <a:schemeClr val="dk1"/>
              </a:solidFill>
              <a:latin typeface="Calibri"/>
              <a:ea typeface="Calibri"/>
              <a:cs typeface="Calibri"/>
              <a:sym typeface="Calibri"/>
            </a:endParaRPr>
          </a:p>
        </p:txBody>
      </p:sp>
      <p:sp>
        <p:nvSpPr>
          <p:cNvPr id="403" name="Google Shape;403;p34"/>
          <p:cNvSpPr txBox="1"/>
          <p:nvPr/>
        </p:nvSpPr>
        <p:spPr>
          <a:xfrm>
            <a:off x="138284" y="704968"/>
            <a:ext cx="4016616" cy="58477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a:solidFill>
                  <a:schemeClr val="dk1"/>
                </a:solidFill>
                <a:latin typeface="Calibri"/>
                <a:ea typeface="Calibri"/>
                <a:cs typeface="Calibri"/>
                <a:sym typeface="Calibri"/>
              </a:rPr>
              <a:t>Chess board example:</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sp>
        <p:nvSpPr>
          <p:cNvPr id="408" name="Google Shape;408;p35"/>
          <p:cNvSpPr txBox="1"/>
          <p:nvPr/>
        </p:nvSpPr>
        <p:spPr>
          <a:xfrm>
            <a:off x="128337" y="129790"/>
            <a:ext cx="11582400" cy="58477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a:solidFill>
                  <a:schemeClr val="dk1"/>
                </a:solidFill>
                <a:latin typeface="Calibri"/>
                <a:ea typeface="Calibri"/>
                <a:cs typeface="Calibri"/>
                <a:sym typeface="Calibri"/>
              </a:rPr>
              <a:t>Deep Learning – using layers to achieve “multiplicative” complexity</a:t>
            </a:r>
            <a:endParaRPr sz="3200" b="1" i="0" u="none" strike="noStrike" cap="none">
              <a:solidFill>
                <a:schemeClr val="dk1"/>
              </a:solidFill>
              <a:latin typeface="Calibri"/>
              <a:ea typeface="Calibri"/>
              <a:cs typeface="Calibri"/>
              <a:sym typeface="Calibri"/>
            </a:endParaRPr>
          </a:p>
        </p:txBody>
      </p:sp>
      <p:sp>
        <p:nvSpPr>
          <p:cNvPr id="409" name="Google Shape;409;p35"/>
          <p:cNvSpPr/>
          <p:nvPr/>
        </p:nvSpPr>
        <p:spPr>
          <a:xfrm>
            <a:off x="385014" y="2315874"/>
            <a:ext cx="545431" cy="545431"/>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10" name="Google Shape;410;p35"/>
          <p:cNvSpPr/>
          <p:nvPr/>
        </p:nvSpPr>
        <p:spPr>
          <a:xfrm>
            <a:off x="1949116" y="794089"/>
            <a:ext cx="545431" cy="545431"/>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11" name="Google Shape;411;p35"/>
          <p:cNvSpPr/>
          <p:nvPr/>
        </p:nvSpPr>
        <p:spPr>
          <a:xfrm>
            <a:off x="1949116" y="1770443"/>
            <a:ext cx="545431" cy="545431"/>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12" name="Google Shape;412;p35"/>
          <p:cNvSpPr/>
          <p:nvPr/>
        </p:nvSpPr>
        <p:spPr>
          <a:xfrm>
            <a:off x="1949116" y="2784688"/>
            <a:ext cx="545431" cy="545431"/>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13" name="Google Shape;413;p35"/>
          <p:cNvSpPr/>
          <p:nvPr/>
        </p:nvSpPr>
        <p:spPr>
          <a:xfrm>
            <a:off x="1949116" y="3761042"/>
            <a:ext cx="545431" cy="545431"/>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14" name="Google Shape;414;p35"/>
          <p:cNvSpPr/>
          <p:nvPr/>
        </p:nvSpPr>
        <p:spPr>
          <a:xfrm>
            <a:off x="8161404" y="2271958"/>
            <a:ext cx="545431" cy="545431"/>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415" name="Google Shape;415;p35"/>
          <p:cNvCxnSpPr>
            <a:stCxn id="409" idx="6"/>
            <a:endCxn id="410" idx="2"/>
          </p:cNvCxnSpPr>
          <p:nvPr/>
        </p:nvCxnSpPr>
        <p:spPr>
          <a:xfrm rot="10800000" flipH="1">
            <a:off x="930445" y="1066690"/>
            <a:ext cx="1018800" cy="1521900"/>
          </a:xfrm>
          <a:prstGeom prst="straightConnector1">
            <a:avLst/>
          </a:prstGeom>
          <a:noFill/>
          <a:ln w="9525" cap="flat" cmpd="sng">
            <a:solidFill>
              <a:schemeClr val="accent1"/>
            </a:solidFill>
            <a:prstDash val="solid"/>
            <a:miter lim="800000"/>
            <a:headEnd type="none" w="sm" len="sm"/>
            <a:tailEnd type="triangle" w="med" len="med"/>
          </a:ln>
        </p:spPr>
      </p:cxnSp>
      <p:cxnSp>
        <p:nvCxnSpPr>
          <p:cNvPr id="416" name="Google Shape;416;p35"/>
          <p:cNvCxnSpPr>
            <a:stCxn id="409" idx="6"/>
            <a:endCxn id="411" idx="2"/>
          </p:cNvCxnSpPr>
          <p:nvPr/>
        </p:nvCxnSpPr>
        <p:spPr>
          <a:xfrm rot="10800000" flipH="1">
            <a:off x="930445" y="2043190"/>
            <a:ext cx="1018800" cy="545400"/>
          </a:xfrm>
          <a:prstGeom prst="straightConnector1">
            <a:avLst/>
          </a:prstGeom>
          <a:noFill/>
          <a:ln w="9525" cap="flat" cmpd="sng">
            <a:solidFill>
              <a:schemeClr val="accent1"/>
            </a:solidFill>
            <a:prstDash val="solid"/>
            <a:miter lim="800000"/>
            <a:headEnd type="none" w="sm" len="sm"/>
            <a:tailEnd type="triangle" w="med" len="med"/>
          </a:ln>
        </p:spPr>
      </p:cxnSp>
      <p:cxnSp>
        <p:nvCxnSpPr>
          <p:cNvPr id="417" name="Google Shape;417;p35"/>
          <p:cNvCxnSpPr>
            <a:stCxn id="409" idx="6"/>
            <a:endCxn id="412" idx="2"/>
          </p:cNvCxnSpPr>
          <p:nvPr/>
        </p:nvCxnSpPr>
        <p:spPr>
          <a:xfrm>
            <a:off x="930445" y="2588590"/>
            <a:ext cx="1018800" cy="468900"/>
          </a:xfrm>
          <a:prstGeom prst="straightConnector1">
            <a:avLst/>
          </a:prstGeom>
          <a:noFill/>
          <a:ln w="9525" cap="flat" cmpd="sng">
            <a:solidFill>
              <a:schemeClr val="accent1"/>
            </a:solidFill>
            <a:prstDash val="solid"/>
            <a:miter lim="800000"/>
            <a:headEnd type="none" w="sm" len="sm"/>
            <a:tailEnd type="triangle" w="med" len="med"/>
          </a:ln>
        </p:spPr>
      </p:cxnSp>
      <p:cxnSp>
        <p:nvCxnSpPr>
          <p:cNvPr id="418" name="Google Shape;418;p35"/>
          <p:cNvCxnSpPr>
            <a:stCxn id="409" idx="6"/>
            <a:endCxn id="413" idx="2"/>
          </p:cNvCxnSpPr>
          <p:nvPr/>
        </p:nvCxnSpPr>
        <p:spPr>
          <a:xfrm>
            <a:off x="930445" y="2588590"/>
            <a:ext cx="1018800" cy="1445100"/>
          </a:xfrm>
          <a:prstGeom prst="straightConnector1">
            <a:avLst/>
          </a:prstGeom>
          <a:noFill/>
          <a:ln w="9525" cap="flat" cmpd="sng">
            <a:solidFill>
              <a:schemeClr val="accent1"/>
            </a:solidFill>
            <a:prstDash val="solid"/>
            <a:miter lim="800000"/>
            <a:headEnd type="none" w="sm" len="sm"/>
            <a:tailEnd type="triangle" w="med" len="med"/>
          </a:ln>
        </p:spPr>
      </p:cxnSp>
      <p:cxnSp>
        <p:nvCxnSpPr>
          <p:cNvPr id="419" name="Google Shape;419;p35"/>
          <p:cNvCxnSpPr>
            <a:stCxn id="420" idx="6"/>
            <a:endCxn id="414" idx="2"/>
          </p:cNvCxnSpPr>
          <p:nvPr/>
        </p:nvCxnSpPr>
        <p:spPr>
          <a:xfrm rot="10800000" flipH="1">
            <a:off x="7251015" y="2544558"/>
            <a:ext cx="910500" cy="1489200"/>
          </a:xfrm>
          <a:prstGeom prst="straightConnector1">
            <a:avLst/>
          </a:prstGeom>
          <a:noFill/>
          <a:ln w="9525" cap="flat" cmpd="sng">
            <a:solidFill>
              <a:schemeClr val="accent1"/>
            </a:solidFill>
            <a:prstDash val="solid"/>
            <a:miter lim="800000"/>
            <a:headEnd type="none" w="sm" len="sm"/>
            <a:tailEnd type="triangle" w="med" len="med"/>
          </a:ln>
        </p:spPr>
      </p:cxnSp>
      <p:cxnSp>
        <p:nvCxnSpPr>
          <p:cNvPr id="421" name="Google Shape;421;p35"/>
          <p:cNvCxnSpPr>
            <a:stCxn id="422" idx="6"/>
            <a:endCxn id="414" idx="2"/>
          </p:cNvCxnSpPr>
          <p:nvPr/>
        </p:nvCxnSpPr>
        <p:spPr>
          <a:xfrm rot="10800000" flipH="1">
            <a:off x="7251015" y="2544704"/>
            <a:ext cx="910500" cy="512700"/>
          </a:xfrm>
          <a:prstGeom prst="straightConnector1">
            <a:avLst/>
          </a:prstGeom>
          <a:noFill/>
          <a:ln w="9525" cap="flat" cmpd="sng">
            <a:solidFill>
              <a:schemeClr val="accent1"/>
            </a:solidFill>
            <a:prstDash val="solid"/>
            <a:miter lim="800000"/>
            <a:headEnd type="none" w="sm" len="sm"/>
            <a:tailEnd type="triangle" w="med" len="med"/>
          </a:ln>
        </p:spPr>
      </p:cxnSp>
      <p:cxnSp>
        <p:nvCxnSpPr>
          <p:cNvPr id="423" name="Google Shape;423;p35"/>
          <p:cNvCxnSpPr>
            <a:stCxn id="424" idx="6"/>
            <a:endCxn id="414" idx="2"/>
          </p:cNvCxnSpPr>
          <p:nvPr/>
        </p:nvCxnSpPr>
        <p:spPr>
          <a:xfrm>
            <a:off x="7251015" y="2043158"/>
            <a:ext cx="910500" cy="501600"/>
          </a:xfrm>
          <a:prstGeom prst="straightConnector1">
            <a:avLst/>
          </a:prstGeom>
          <a:noFill/>
          <a:ln w="9525" cap="flat" cmpd="sng">
            <a:solidFill>
              <a:schemeClr val="accent1"/>
            </a:solidFill>
            <a:prstDash val="solid"/>
            <a:miter lim="800000"/>
            <a:headEnd type="none" w="sm" len="sm"/>
            <a:tailEnd type="triangle" w="med" len="med"/>
          </a:ln>
        </p:spPr>
      </p:cxnSp>
      <p:cxnSp>
        <p:nvCxnSpPr>
          <p:cNvPr id="425" name="Google Shape;425;p35"/>
          <p:cNvCxnSpPr>
            <a:stCxn id="426" idx="6"/>
            <a:endCxn id="414" idx="2"/>
          </p:cNvCxnSpPr>
          <p:nvPr/>
        </p:nvCxnSpPr>
        <p:spPr>
          <a:xfrm>
            <a:off x="7251015" y="1066805"/>
            <a:ext cx="910500" cy="1477800"/>
          </a:xfrm>
          <a:prstGeom prst="straightConnector1">
            <a:avLst/>
          </a:prstGeom>
          <a:noFill/>
          <a:ln w="9525" cap="flat" cmpd="sng">
            <a:solidFill>
              <a:schemeClr val="accent1"/>
            </a:solidFill>
            <a:prstDash val="solid"/>
            <a:miter lim="800000"/>
            <a:headEnd type="none" w="sm" len="sm"/>
            <a:tailEnd type="triangle" w="med" len="med"/>
          </a:ln>
        </p:spPr>
      </p:cxnSp>
      <p:sp>
        <p:nvSpPr>
          <p:cNvPr id="427" name="Google Shape;427;p35"/>
          <p:cNvSpPr txBox="1"/>
          <p:nvPr/>
        </p:nvSpPr>
        <p:spPr>
          <a:xfrm>
            <a:off x="288758" y="1620257"/>
            <a:ext cx="385010" cy="58477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0" i="0" u="none" strike="noStrike" cap="none">
                <a:solidFill>
                  <a:schemeClr val="dk1"/>
                </a:solidFill>
                <a:latin typeface="Calibri"/>
                <a:ea typeface="Calibri"/>
                <a:cs typeface="Calibri"/>
                <a:sym typeface="Calibri"/>
              </a:rPr>
              <a:t>x</a:t>
            </a:r>
            <a:endParaRPr sz="3200" b="0" i="0" u="none" strike="noStrike" cap="none">
              <a:solidFill>
                <a:schemeClr val="dk1"/>
              </a:solidFill>
              <a:latin typeface="Calibri"/>
              <a:ea typeface="Calibri"/>
              <a:cs typeface="Calibri"/>
              <a:sym typeface="Calibri"/>
            </a:endParaRPr>
          </a:p>
        </p:txBody>
      </p:sp>
      <p:sp>
        <p:nvSpPr>
          <p:cNvPr id="428" name="Google Shape;428;p35"/>
          <p:cNvSpPr txBox="1"/>
          <p:nvPr/>
        </p:nvSpPr>
        <p:spPr>
          <a:xfrm>
            <a:off x="8321824" y="1513769"/>
            <a:ext cx="1491921" cy="58477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0" i="0" u="none" strike="noStrike" cap="none">
                <a:solidFill>
                  <a:schemeClr val="dk1"/>
                </a:solidFill>
                <a:latin typeface="Calibri"/>
                <a:ea typeface="Calibri"/>
                <a:cs typeface="Calibri"/>
                <a:sym typeface="Calibri"/>
              </a:rPr>
              <a:t>y = f(x)</a:t>
            </a:r>
            <a:endParaRPr sz="3200" b="0" i="0" u="none" strike="noStrike" cap="none">
              <a:solidFill>
                <a:schemeClr val="dk1"/>
              </a:solidFill>
              <a:latin typeface="Calibri"/>
              <a:ea typeface="Calibri"/>
              <a:cs typeface="Calibri"/>
              <a:sym typeface="Calibri"/>
            </a:endParaRPr>
          </a:p>
        </p:txBody>
      </p:sp>
      <p:sp>
        <p:nvSpPr>
          <p:cNvPr id="429" name="Google Shape;429;p35"/>
          <p:cNvSpPr txBox="1"/>
          <p:nvPr/>
        </p:nvSpPr>
        <p:spPr>
          <a:xfrm>
            <a:off x="256678" y="4379502"/>
            <a:ext cx="11806986" cy="230832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Calibri"/>
                <a:ea typeface="Calibri"/>
                <a:cs typeface="Calibri"/>
                <a:sym typeface="Calibri"/>
              </a:rPr>
              <a:t>If sequential layers are fully interconnected, then number of connections ~N*N*(L-1), </a:t>
            </a:r>
            <a:br>
              <a:rPr lang="en-US" sz="2400" b="0" i="0" u="none" strike="noStrike" cap="none">
                <a:solidFill>
                  <a:schemeClr val="dk1"/>
                </a:solidFill>
                <a:latin typeface="Calibri"/>
                <a:ea typeface="Calibri"/>
                <a:cs typeface="Calibri"/>
                <a:sym typeface="Calibri"/>
              </a:rPr>
            </a:br>
            <a:r>
              <a:rPr lang="en-US" sz="2400" b="0" i="0" u="none" strike="noStrike" cap="none">
                <a:solidFill>
                  <a:schemeClr val="dk1"/>
                </a:solidFill>
                <a:latin typeface="Calibri"/>
                <a:ea typeface="Calibri"/>
                <a:cs typeface="Calibri"/>
                <a:sym typeface="Calibri"/>
              </a:rPr>
              <a:t>and complexity ~ </a:t>
            </a:r>
            <a:r>
              <a:rPr lang="en-US" sz="3200" b="0" i="0" u="none" strike="noStrike" cap="none">
                <a:solidFill>
                  <a:schemeClr val="dk1"/>
                </a:solidFill>
                <a:latin typeface="Calibri"/>
                <a:ea typeface="Calibri"/>
                <a:cs typeface="Calibri"/>
                <a:sym typeface="Calibri"/>
              </a:rPr>
              <a:t>N</a:t>
            </a:r>
            <a:r>
              <a:rPr lang="en-US" sz="3200" b="0" i="0" u="none" strike="noStrike" cap="none" baseline="30000">
                <a:solidFill>
                  <a:schemeClr val="dk1"/>
                </a:solidFill>
                <a:latin typeface="Calibri"/>
                <a:ea typeface="Calibri"/>
                <a:cs typeface="Calibri"/>
                <a:sym typeface="Calibri"/>
              </a:rPr>
              <a:t>L-1</a:t>
            </a:r>
            <a:r>
              <a:rPr lang="en-US" sz="2400" b="0" i="0" u="none" strike="noStrike" cap="none">
                <a:solidFill>
                  <a:schemeClr val="dk1"/>
                </a:solidFill>
                <a:latin typeface="Calibri"/>
                <a:ea typeface="Calibri"/>
                <a:cs typeface="Calibri"/>
                <a:sym typeface="Calibri"/>
              </a:rPr>
              <a:t>, (N = size, L = number of layers). </a:t>
            </a:r>
            <a:br>
              <a:rPr lang="en-US" sz="2400" b="0" i="0" u="none" strike="noStrike" cap="none">
                <a:solidFill>
                  <a:schemeClr val="dk1"/>
                </a:solidFill>
                <a:latin typeface="Calibri"/>
                <a:ea typeface="Calibri"/>
                <a:cs typeface="Calibri"/>
                <a:sym typeface="Calibri"/>
              </a:rPr>
            </a:br>
            <a:r>
              <a:rPr lang="en-US" sz="2400" b="0" i="0" u="none" strike="noStrike" cap="none">
                <a:solidFill>
                  <a:schemeClr val="dk1"/>
                </a:solidFill>
                <a:latin typeface="Calibri"/>
                <a:ea typeface="Calibri"/>
                <a:cs typeface="Calibri"/>
                <a:sym typeface="Calibri"/>
              </a:rPr>
              <a:t>So if N=L=20, then Ncon =~ 8,000, Ncompl =~20</a:t>
            </a:r>
            <a:r>
              <a:rPr lang="en-US" sz="2400" b="0" i="0" u="none" strike="noStrike" cap="none" baseline="30000">
                <a:solidFill>
                  <a:schemeClr val="dk1"/>
                </a:solidFill>
                <a:latin typeface="Calibri"/>
                <a:ea typeface="Calibri"/>
                <a:cs typeface="Calibri"/>
                <a:sym typeface="Calibri"/>
              </a:rPr>
              <a:t>19</a:t>
            </a:r>
            <a:r>
              <a:rPr lang="en-US" sz="2400" b="0" i="0" u="none" strike="noStrike" cap="none">
                <a:solidFill>
                  <a:schemeClr val="dk1"/>
                </a:solidFill>
                <a:latin typeface="Calibri"/>
                <a:ea typeface="Calibri"/>
                <a:cs typeface="Calibri"/>
                <a:sym typeface="Calibri"/>
              </a:rPr>
              <a:t> =~ 5*10</a:t>
            </a:r>
            <a:r>
              <a:rPr lang="en-US" sz="2400" b="0" i="0" u="none" strike="noStrike" cap="none" baseline="30000">
                <a:solidFill>
                  <a:schemeClr val="dk1"/>
                </a:solidFill>
                <a:latin typeface="Calibri"/>
                <a:ea typeface="Calibri"/>
                <a:cs typeface="Calibri"/>
                <a:sym typeface="Calibri"/>
              </a:rPr>
              <a:t>24</a:t>
            </a:r>
            <a:r>
              <a:rPr lang="en-US" sz="2400" b="0" i="0" u="none" strike="noStrike" cap="none">
                <a:solidFill>
                  <a:schemeClr val="dk1"/>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Calibri"/>
                <a:ea typeface="Calibri"/>
                <a:cs typeface="Calibri"/>
                <a:sym typeface="Calibri"/>
              </a:rPr>
              <a:t>Note: Logic is stored in weights of connections (W-coefficients), and biases (b-shifts).</a:t>
            </a:r>
            <a:br>
              <a:rPr lang="en-US" sz="2000" b="0" i="0" u="none" strike="noStrike" cap="none">
                <a:solidFill>
                  <a:schemeClr val="dk1"/>
                </a:solidFill>
                <a:latin typeface="Calibri"/>
                <a:ea typeface="Calibri"/>
                <a:cs typeface="Calibri"/>
                <a:sym typeface="Calibri"/>
              </a:rPr>
            </a:br>
            <a:r>
              <a:rPr lang="en-US" sz="2000" b="0" i="0" u="none" strike="noStrike" cap="none">
                <a:solidFill>
                  <a:schemeClr val="dk1"/>
                </a:solidFill>
                <a:latin typeface="Calibri"/>
                <a:ea typeface="Calibri"/>
                <a:cs typeface="Calibri"/>
                <a:sym typeface="Calibri"/>
              </a:rPr>
              <a:t>Note: we need non-linearity in nodes, otherwise the network is equivalent to a simple linear function.</a:t>
            </a:r>
            <a:endParaRPr sz="2000" b="0" i="0" u="none" strike="noStrike" cap="none">
              <a:solidFill>
                <a:schemeClr val="dk1"/>
              </a:solidFill>
              <a:latin typeface="Calibri"/>
              <a:ea typeface="Calibri"/>
              <a:cs typeface="Calibri"/>
              <a:sym typeface="Calibri"/>
            </a:endParaRPr>
          </a:p>
        </p:txBody>
      </p:sp>
      <p:sp>
        <p:nvSpPr>
          <p:cNvPr id="430" name="Google Shape;430;p35"/>
          <p:cNvSpPr/>
          <p:nvPr/>
        </p:nvSpPr>
        <p:spPr>
          <a:xfrm>
            <a:off x="3132221" y="794089"/>
            <a:ext cx="545431" cy="545431"/>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31" name="Google Shape;431;p35"/>
          <p:cNvSpPr/>
          <p:nvPr/>
        </p:nvSpPr>
        <p:spPr>
          <a:xfrm>
            <a:off x="3132221" y="1770443"/>
            <a:ext cx="545431" cy="545431"/>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32" name="Google Shape;432;p35"/>
          <p:cNvSpPr/>
          <p:nvPr/>
        </p:nvSpPr>
        <p:spPr>
          <a:xfrm>
            <a:off x="3132221" y="2784688"/>
            <a:ext cx="545431" cy="545431"/>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33" name="Google Shape;433;p35"/>
          <p:cNvSpPr/>
          <p:nvPr/>
        </p:nvSpPr>
        <p:spPr>
          <a:xfrm>
            <a:off x="3132221" y="3761042"/>
            <a:ext cx="545431" cy="545431"/>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34" name="Google Shape;434;p35"/>
          <p:cNvSpPr/>
          <p:nvPr/>
        </p:nvSpPr>
        <p:spPr>
          <a:xfrm>
            <a:off x="4323342" y="786069"/>
            <a:ext cx="545431" cy="545431"/>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35" name="Google Shape;435;p35"/>
          <p:cNvSpPr/>
          <p:nvPr/>
        </p:nvSpPr>
        <p:spPr>
          <a:xfrm>
            <a:off x="4323342" y="1762423"/>
            <a:ext cx="545431" cy="545431"/>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36" name="Google Shape;436;p35"/>
          <p:cNvSpPr/>
          <p:nvPr/>
        </p:nvSpPr>
        <p:spPr>
          <a:xfrm>
            <a:off x="4323342" y="2776668"/>
            <a:ext cx="545431" cy="545431"/>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37" name="Google Shape;437;p35"/>
          <p:cNvSpPr/>
          <p:nvPr/>
        </p:nvSpPr>
        <p:spPr>
          <a:xfrm>
            <a:off x="4323342" y="3753022"/>
            <a:ext cx="545431" cy="545431"/>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38" name="Google Shape;438;p35"/>
          <p:cNvSpPr/>
          <p:nvPr/>
        </p:nvSpPr>
        <p:spPr>
          <a:xfrm>
            <a:off x="5514463" y="802109"/>
            <a:ext cx="545431" cy="545431"/>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39" name="Google Shape;439;p35"/>
          <p:cNvSpPr/>
          <p:nvPr/>
        </p:nvSpPr>
        <p:spPr>
          <a:xfrm>
            <a:off x="5514463" y="1778463"/>
            <a:ext cx="545431" cy="545431"/>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40" name="Google Shape;440;p35"/>
          <p:cNvSpPr/>
          <p:nvPr/>
        </p:nvSpPr>
        <p:spPr>
          <a:xfrm>
            <a:off x="5514463" y="2792708"/>
            <a:ext cx="545431" cy="545431"/>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41" name="Google Shape;441;p35"/>
          <p:cNvSpPr/>
          <p:nvPr/>
        </p:nvSpPr>
        <p:spPr>
          <a:xfrm>
            <a:off x="5514463" y="3769062"/>
            <a:ext cx="545431" cy="545431"/>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26" name="Google Shape;426;p35"/>
          <p:cNvSpPr/>
          <p:nvPr/>
        </p:nvSpPr>
        <p:spPr>
          <a:xfrm>
            <a:off x="6705584" y="794089"/>
            <a:ext cx="545431" cy="545431"/>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24" name="Google Shape;424;p35"/>
          <p:cNvSpPr/>
          <p:nvPr/>
        </p:nvSpPr>
        <p:spPr>
          <a:xfrm>
            <a:off x="6705584" y="1770443"/>
            <a:ext cx="545431" cy="545431"/>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22" name="Google Shape;422;p35"/>
          <p:cNvSpPr/>
          <p:nvPr/>
        </p:nvSpPr>
        <p:spPr>
          <a:xfrm>
            <a:off x="6705584" y="2784688"/>
            <a:ext cx="545431" cy="545431"/>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20" name="Google Shape;420;p35"/>
          <p:cNvSpPr/>
          <p:nvPr/>
        </p:nvSpPr>
        <p:spPr>
          <a:xfrm>
            <a:off x="6705584" y="3761042"/>
            <a:ext cx="545431" cy="545431"/>
          </a:xfrm>
          <a:prstGeom prst="ellipse">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cxnSp>
        <p:nvCxnSpPr>
          <p:cNvPr id="442" name="Google Shape;442;p35"/>
          <p:cNvCxnSpPr>
            <a:stCxn id="410" idx="6"/>
            <a:endCxn id="431" idx="2"/>
          </p:cNvCxnSpPr>
          <p:nvPr/>
        </p:nvCxnSpPr>
        <p:spPr>
          <a:xfrm>
            <a:off x="2494547" y="1066805"/>
            <a:ext cx="637800" cy="976500"/>
          </a:xfrm>
          <a:prstGeom prst="straightConnector1">
            <a:avLst/>
          </a:prstGeom>
          <a:noFill/>
          <a:ln w="9525" cap="flat" cmpd="sng">
            <a:solidFill>
              <a:schemeClr val="accent1"/>
            </a:solidFill>
            <a:prstDash val="solid"/>
            <a:miter lim="800000"/>
            <a:headEnd type="none" w="sm" len="sm"/>
            <a:tailEnd type="triangle" w="med" len="med"/>
          </a:ln>
        </p:spPr>
      </p:cxnSp>
      <p:cxnSp>
        <p:nvCxnSpPr>
          <p:cNvPr id="443" name="Google Shape;443;p35"/>
          <p:cNvCxnSpPr>
            <a:stCxn id="410" idx="6"/>
            <a:endCxn id="430" idx="2"/>
          </p:cNvCxnSpPr>
          <p:nvPr/>
        </p:nvCxnSpPr>
        <p:spPr>
          <a:xfrm>
            <a:off x="2494547" y="1066805"/>
            <a:ext cx="637800" cy="0"/>
          </a:xfrm>
          <a:prstGeom prst="straightConnector1">
            <a:avLst/>
          </a:prstGeom>
          <a:noFill/>
          <a:ln w="9525" cap="flat" cmpd="sng">
            <a:solidFill>
              <a:schemeClr val="accent1"/>
            </a:solidFill>
            <a:prstDash val="solid"/>
            <a:miter lim="800000"/>
            <a:headEnd type="none" w="sm" len="sm"/>
            <a:tailEnd type="triangle" w="med" len="med"/>
          </a:ln>
        </p:spPr>
      </p:cxnSp>
      <p:cxnSp>
        <p:nvCxnSpPr>
          <p:cNvPr id="444" name="Google Shape;444;p35"/>
          <p:cNvCxnSpPr>
            <a:stCxn id="410" idx="6"/>
            <a:endCxn id="432" idx="2"/>
          </p:cNvCxnSpPr>
          <p:nvPr/>
        </p:nvCxnSpPr>
        <p:spPr>
          <a:xfrm>
            <a:off x="2494547" y="1066805"/>
            <a:ext cx="637800" cy="1990500"/>
          </a:xfrm>
          <a:prstGeom prst="straightConnector1">
            <a:avLst/>
          </a:prstGeom>
          <a:noFill/>
          <a:ln w="9525" cap="flat" cmpd="sng">
            <a:solidFill>
              <a:schemeClr val="accent1"/>
            </a:solidFill>
            <a:prstDash val="solid"/>
            <a:miter lim="800000"/>
            <a:headEnd type="none" w="sm" len="sm"/>
            <a:tailEnd type="triangle" w="med" len="med"/>
          </a:ln>
        </p:spPr>
      </p:cxnSp>
      <p:cxnSp>
        <p:nvCxnSpPr>
          <p:cNvPr id="445" name="Google Shape;445;p35"/>
          <p:cNvCxnSpPr>
            <a:stCxn id="410" idx="6"/>
            <a:endCxn id="433" idx="2"/>
          </p:cNvCxnSpPr>
          <p:nvPr/>
        </p:nvCxnSpPr>
        <p:spPr>
          <a:xfrm>
            <a:off x="2494547" y="1066805"/>
            <a:ext cx="637800" cy="2967000"/>
          </a:xfrm>
          <a:prstGeom prst="straightConnector1">
            <a:avLst/>
          </a:prstGeom>
          <a:noFill/>
          <a:ln w="9525" cap="flat" cmpd="sng">
            <a:solidFill>
              <a:schemeClr val="accent1"/>
            </a:solidFill>
            <a:prstDash val="solid"/>
            <a:miter lim="800000"/>
            <a:headEnd type="none" w="sm" len="sm"/>
            <a:tailEnd type="triangle" w="med" len="med"/>
          </a:ln>
        </p:spPr>
      </p:cxnSp>
      <p:cxnSp>
        <p:nvCxnSpPr>
          <p:cNvPr id="446" name="Google Shape;446;p35"/>
          <p:cNvCxnSpPr>
            <a:stCxn id="411" idx="6"/>
            <a:endCxn id="431" idx="2"/>
          </p:cNvCxnSpPr>
          <p:nvPr/>
        </p:nvCxnSpPr>
        <p:spPr>
          <a:xfrm>
            <a:off x="2494547" y="2043158"/>
            <a:ext cx="637800" cy="0"/>
          </a:xfrm>
          <a:prstGeom prst="straightConnector1">
            <a:avLst/>
          </a:prstGeom>
          <a:noFill/>
          <a:ln w="9525" cap="flat" cmpd="sng">
            <a:solidFill>
              <a:schemeClr val="accent1"/>
            </a:solidFill>
            <a:prstDash val="solid"/>
            <a:miter lim="800000"/>
            <a:headEnd type="none" w="sm" len="sm"/>
            <a:tailEnd type="triangle" w="med" len="med"/>
          </a:ln>
        </p:spPr>
      </p:cxnSp>
      <p:cxnSp>
        <p:nvCxnSpPr>
          <p:cNvPr id="447" name="Google Shape;447;p35"/>
          <p:cNvCxnSpPr>
            <a:stCxn id="412" idx="6"/>
            <a:endCxn id="432" idx="2"/>
          </p:cNvCxnSpPr>
          <p:nvPr/>
        </p:nvCxnSpPr>
        <p:spPr>
          <a:xfrm>
            <a:off x="2494547" y="3057404"/>
            <a:ext cx="637800" cy="0"/>
          </a:xfrm>
          <a:prstGeom prst="straightConnector1">
            <a:avLst/>
          </a:prstGeom>
          <a:noFill/>
          <a:ln w="9525" cap="flat" cmpd="sng">
            <a:solidFill>
              <a:schemeClr val="accent1"/>
            </a:solidFill>
            <a:prstDash val="solid"/>
            <a:miter lim="800000"/>
            <a:headEnd type="none" w="sm" len="sm"/>
            <a:tailEnd type="triangle" w="med" len="med"/>
          </a:ln>
        </p:spPr>
      </p:cxnSp>
      <p:cxnSp>
        <p:nvCxnSpPr>
          <p:cNvPr id="448" name="Google Shape;448;p35"/>
          <p:cNvCxnSpPr>
            <a:stCxn id="413" idx="6"/>
            <a:endCxn id="433" idx="2"/>
          </p:cNvCxnSpPr>
          <p:nvPr/>
        </p:nvCxnSpPr>
        <p:spPr>
          <a:xfrm>
            <a:off x="2494547" y="4033758"/>
            <a:ext cx="637800" cy="0"/>
          </a:xfrm>
          <a:prstGeom prst="straightConnector1">
            <a:avLst/>
          </a:prstGeom>
          <a:noFill/>
          <a:ln w="9525" cap="flat" cmpd="sng">
            <a:solidFill>
              <a:schemeClr val="accent1"/>
            </a:solidFill>
            <a:prstDash val="solid"/>
            <a:miter lim="800000"/>
            <a:headEnd type="none" w="sm" len="sm"/>
            <a:tailEnd type="triangle" w="med" len="med"/>
          </a:ln>
        </p:spPr>
      </p:cxnSp>
      <p:cxnSp>
        <p:nvCxnSpPr>
          <p:cNvPr id="449" name="Google Shape;449;p35"/>
          <p:cNvCxnSpPr>
            <a:stCxn id="413" idx="6"/>
            <a:endCxn id="432" idx="2"/>
          </p:cNvCxnSpPr>
          <p:nvPr/>
        </p:nvCxnSpPr>
        <p:spPr>
          <a:xfrm rot="10800000" flipH="1">
            <a:off x="2494547" y="3057258"/>
            <a:ext cx="637800" cy="976500"/>
          </a:xfrm>
          <a:prstGeom prst="straightConnector1">
            <a:avLst/>
          </a:prstGeom>
          <a:noFill/>
          <a:ln w="9525" cap="flat" cmpd="sng">
            <a:solidFill>
              <a:schemeClr val="accent1"/>
            </a:solidFill>
            <a:prstDash val="solid"/>
            <a:miter lim="800000"/>
            <a:headEnd type="none" w="sm" len="sm"/>
            <a:tailEnd type="triangle" w="med" len="med"/>
          </a:ln>
        </p:spPr>
      </p:cxnSp>
      <p:cxnSp>
        <p:nvCxnSpPr>
          <p:cNvPr id="450" name="Google Shape;450;p35"/>
          <p:cNvCxnSpPr>
            <a:stCxn id="413" idx="6"/>
            <a:endCxn id="431" idx="2"/>
          </p:cNvCxnSpPr>
          <p:nvPr/>
        </p:nvCxnSpPr>
        <p:spPr>
          <a:xfrm rot="10800000" flipH="1">
            <a:off x="2494547" y="2043258"/>
            <a:ext cx="637800" cy="1990500"/>
          </a:xfrm>
          <a:prstGeom prst="straightConnector1">
            <a:avLst/>
          </a:prstGeom>
          <a:noFill/>
          <a:ln w="9525" cap="flat" cmpd="sng">
            <a:solidFill>
              <a:schemeClr val="accent1"/>
            </a:solidFill>
            <a:prstDash val="solid"/>
            <a:miter lim="800000"/>
            <a:headEnd type="none" w="sm" len="sm"/>
            <a:tailEnd type="triangle" w="med" len="med"/>
          </a:ln>
        </p:spPr>
      </p:cxnSp>
      <p:cxnSp>
        <p:nvCxnSpPr>
          <p:cNvPr id="451" name="Google Shape;451;p35"/>
          <p:cNvCxnSpPr>
            <a:stCxn id="413" idx="6"/>
            <a:endCxn id="430" idx="2"/>
          </p:cNvCxnSpPr>
          <p:nvPr/>
        </p:nvCxnSpPr>
        <p:spPr>
          <a:xfrm rot="10800000" flipH="1">
            <a:off x="2494547" y="1066758"/>
            <a:ext cx="637800" cy="2967000"/>
          </a:xfrm>
          <a:prstGeom prst="straightConnector1">
            <a:avLst/>
          </a:prstGeom>
          <a:noFill/>
          <a:ln w="9525" cap="flat" cmpd="sng">
            <a:solidFill>
              <a:schemeClr val="accent1"/>
            </a:solidFill>
            <a:prstDash val="solid"/>
            <a:miter lim="800000"/>
            <a:headEnd type="none" w="sm" len="sm"/>
            <a:tailEnd type="triangle" w="med" len="med"/>
          </a:ln>
        </p:spPr>
      </p:cxnSp>
      <p:cxnSp>
        <p:nvCxnSpPr>
          <p:cNvPr id="452" name="Google Shape;452;p35"/>
          <p:cNvCxnSpPr>
            <a:stCxn id="412" idx="6"/>
            <a:endCxn id="433" idx="2"/>
          </p:cNvCxnSpPr>
          <p:nvPr/>
        </p:nvCxnSpPr>
        <p:spPr>
          <a:xfrm>
            <a:off x="2494547" y="3057404"/>
            <a:ext cx="637800" cy="976500"/>
          </a:xfrm>
          <a:prstGeom prst="straightConnector1">
            <a:avLst/>
          </a:prstGeom>
          <a:noFill/>
          <a:ln w="9525" cap="flat" cmpd="sng">
            <a:solidFill>
              <a:schemeClr val="accent1"/>
            </a:solidFill>
            <a:prstDash val="solid"/>
            <a:miter lim="800000"/>
            <a:headEnd type="none" w="sm" len="sm"/>
            <a:tailEnd type="triangle" w="med" len="med"/>
          </a:ln>
        </p:spPr>
      </p:cxnSp>
      <p:cxnSp>
        <p:nvCxnSpPr>
          <p:cNvPr id="453" name="Google Shape;453;p35"/>
          <p:cNvCxnSpPr>
            <a:stCxn id="412" idx="6"/>
            <a:endCxn id="431" idx="2"/>
          </p:cNvCxnSpPr>
          <p:nvPr/>
        </p:nvCxnSpPr>
        <p:spPr>
          <a:xfrm rot="10800000" flipH="1">
            <a:off x="2494547" y="2043104"/>
            <a:ext cx="637800" cy="1014300"/>
          </a:xfrm>
          <a:prstGeom prst="straightConnector1">
            <a:avLst/>
          </a:prstGeom>
          <a:noFill/>
          <a:ln w="9525" cap="flat" cmpd="sng">
            <a:solidFill>
              <a:schemeClr val="accent1"/>
            </a:solidFill>
            <a:prstDash val="solid"/>
            <a:miter lim="800000"/>
            <a:headEnd type="none" w="sm" len="sm"/>
            <a:tailEnd type="triangle" w="med" len="med"/>
          </a:ln>
        </p:spPr>
      </p:cxnSp>
      <p:cxnSp>
        <p:nvCxnSpPr>
          <p:cNvPr id="454" name="Google Shape;454;p35"/>
          <p:cNvCxnSpPr>
            <a:stCxn id="412" idx="6"/>
            <a:endCxn id="430" idx="2"/>
          </p:cNvCxnSpPr>
          <p:nvPr/>
        </p:nvCxnSpPr>
        <p:spPr>
          <a:xfrm rot="10800000" flipH="1">
            <a:off x="2494547" y="1066904"/>
            <a:ext cx="637800" cy="1990500"/>
          </a:xfrm>
          <a:prstGeom prst="straightConnector1">
            <a:avLst/>
          </a:prstGeom>
          <a:noFill/>
          <a:ln w="9525" cap="flat" cmpd="sng">
            <a:solidFill>
              <a:schemeClr val="accent1"/>
            </a:solidFill>
            <a:prstDash val="solid"/>
            <a:miter lim="800000"/>
            <a:headEnd type="none" w="sm" len="sm"/>
            <a:tailEnd type="triangle" w="med" len="med"/>
          </a:ln>
        </p:spPr>
      </p:cxnSp>
      <p:cxnSp>
        <p:nvCxnSpPr>
          <p:cNvPr id="455" name="Google Shape;455;p35"/>
          <p:cNvCxnSpPr>
            <a:stCxn id="411" idx="6"/>
            <a:endCxn id="430" idx="2"/>
          </p:cNvCxnSpPr>
          <p:nvPr/>
        </p:nvCxnSpPr>
        <p:spPr>
          <a:xfrm rot="10800000" flipH="1">
            <a:off x="2494547" y="1066658"/>
            <a:ext cx="637800" cy="976500"/>
          </a:xfrm>
          <a:prstGeom prst="straightConnector1">
            <a:avLst/>
          </a:prstGeom>
          <a:noFill/>
          <a:ln w="9525" cap="flat" cmpd="sng">
            <a:solidFill>
              <a:schemeClr val="accent1"/>
            </a:solidFill>
            <a:prstDash val="solid"/>
            <a:miter lim="800000"/>
            <a:headEnd type="none" w="sm" len="sm"/>
            <a:tailEnd type="triangle" w="med" len="med"/>
          </a:ln>
        </p:spPr>
      </p:cxnSp>
      <p:cxnSp>
        <p:nvCxnSpPr>
          <p:cNvPr id="456" name="Google Shape;456;p35"/>
          <p:cNvCxnSpPr>
            <a:stCxn id="411" idx="6"/>
            <a:endCxn id="432" idx="2"/>
          </p:cNvCxnSpPr>
          <p:nvPr/>
        </p:nvCxnSpPr>
        <p:spPr>
          <a:xfrm>
            <a:off x="2494547" y="2043158"/>
            <a:ext cx="637800" cy="1014300"/>
          </a:xfrm>
          <a:prstGeom prst="straightConnector1">
            <a:avLst/>
          </a:prstGeom>
          <a:noFill/>
          <a:ln w="9525" cap="flat" cmpd="sng">
            <a:solidFill>
              <a:schemeClr val="accent1"/>
            </a:solidFill>
            <a:prstDash val="solid"/>
            <a:miter lim="800000"/>
            <a:headEnd type="none" w="sm" len="sm"/>
            <a:tailEnd type="triangle" w="med" len="med"/>
          </a:ln>
        </p:spPr>
      </p:cxnSp>
      <p:cxnSp>
        <p:nvCxnSpPr>
          <p:cNvPr id="457" name="Google Shape;457;p35"/>
          <p:cNvCxnSpPr>
            <a:stCxn id="411" idx="6"/>
            <a:endCxn id="433" idx="2"/>
          </p:cNvCxnSpPr>
          <p:nvPr/>
        </p:nvCxnSpPr>
        <p:spPr>
          <a:xfrm>
            <a:off x="2494547" y="2043158"/>
            <a:ext cx="637800" cy="1990500"/>
          </a:xfrm>
          <a:prstGeom prst="straightConnector1">
            <a:avLst/>
          </a:prstGeom>
          <a:noFill/>
          <a:ln w="9525" cap="flat" cmpd="sng">
            <a:solidFill>
              <a:schemeClr val="accent1"/>
            </a:solidFill>
            <a:prstDash val="solid"/>
            <a:miter lim="800000"/>
            <a:headEnd type="none" w="sm" len="sm"/>
            <a:tailEnd type="triangle" w="med" len="med"/>
          </a:ln>
        </p:spPr>
      </p:cxnSp>
      <p:cxnSp>
        <p:nvCxnSpPr>
          <p:cNvPr id="458" name="Google Shape;458;p35"/>
          <p:cNvCxnSpPr>
            <a:stCxn id="459" idx="6"/>
          </p:cNvCxnSpPr>
          <p:nvPr/>
        </p:nvCxnSpPr>
        <p:spPr>
          <a:xfrm>
            <a:off x="3673642" y="1074827"/>
            <a:ext cx="637800" cy="976500"/>
          </a:xfrm>
          <a:prstGeom prst="straightConnector1">
            <a:avLst/>
          </a:prstGeom>
          <a:noFill/>
          <a:ln w="9525" cap="flat" cmpd="sng">
            <a:solidFill>
              <a:schemeClr val="accent1"/>
            </a:solidFill>
            <a:prstDash val="solid"/>
            <a:miter lim="800000"/>
            <a:headEnd type="none" w="sm" len="sm"/>
            <a:tailEnd type="triangle" w="med" len="med"/>
          </a:ln>
        </p:spPr>
      </p:cxnSp>
      <p:cxnSp>
        <p:nvCxnSpPr>
          <p:cNvPr id="460" name="Google Shape;460;p35"/>
          <p:cNvCxnSpPr>
            <a:stCxn id="459" idx="6"/>
          </p:cNvCxnSpPr>
          <p:nvPr/>
        </p:nvCxnSpPr>
        <p:spPr>
          <a:xfrm>
            <a:off x="3673642" y="1074827"/>
            <a:ext cx="637800" cy="0"/>
          </a:xfrm>
          <a:prstGeom prst="straightConnector1">
            <a:avLst/>
          </a:prstGeom>
          <a:noFill/>
          <a:ln w="9525" cap="flat" cmpd="sng">
            <a:solidFill>
              <a:schemeClr val="accent1"/>
            </a:solidFill>
            <a:prstDash val="solid"/>
            <a:miter lim="800000"/>
            <a:headEnd type="none" w="sm" len="sm"/>
            <a:tailEnd type="triangle" w="med" len="med"/>
          </a:ln>
        </p:spPr>
      </p:cxnSp>
      <p:cxnSp>
        <p:nvCxnSpPr>
          <p:cNvPr id="459" name="Google Shape;459;p35"/>
          <p:cNvCxnSpPr>
            <a:stCxn id="459" idx="6"/>
          </p:cNvCxnSpPr>
          <p:nvPr/>
        </p:nvCxnSpPr>
        <p:spPr>
          <a:xfrm>
            <a:off x="3673642" y="1074827"/>
            <a:ext cx="637800" cy="1990500"/>
          </a:xfrm>
          <a:prstGeom prst="straightConnector1">
            <a:avLst/>
          </a:prstGeom>
          <a:noFill/>
          <a:ln w="9525" cap="flat" cmpd="sng">
            <a:solidFill>
              <a:schemeClr val="accent1"/>
            </a:solidFill>
            <a:prstDash val="solid"/>
            <a:miter lim="800000"/>
            <a:headEnd type="none" w="sm" len="sm"/>
            <a:tailEnd type="triangle" w="med" len="med"/>
          </a:ln>
        </p:spPr>
      </p:cxnSp>
      <p:cxnSp>
        <p:nvCxnSpPr>
          <p:cNvPr id="461" name="Google Shape;461;p35"/>
          <p:cNvCxnSpPr>
            <a:stCxn id="459" idx="6"/>
          </p:cNvCxnSpPr>
          <p:nvPr/>
        </p:nvCxnSpPr>
        <p:spPr>
          <a:xfrm>
            <a:off x="3673642" y="1074827"/>
            <a:ext cx="637800" cy="2967000"/>
          </a:xfrm>
          <a:prstGeom prst="straightConnector1">
            <a:avLst/>
          </a:prstGeom>
          <a:noFill/>
          <a:ln w="9525" cap="flat" cmpd="sng">
            <a:solidFill>
              <a:schemeClr val="accent1"/>
            </a:solidFill>
            <a:prstDash val="solid"/>
            <a:miter lim="800000"/>
            <a:headEnd type="none" w="sm" len="sm"/>
            <a:tailEnd type="triangle" w="med" len="med"/>
          </a:ln>
        </p:spPr>
      </p:cxnSp>
      <p:cxnSp>
        <p:nvCxnSpPr>
          <p:cNvPr id="462" name="Google Shape;462;p35"/>
          <p:cNvCxnSpPr>
            <a:stCxn id="461" idx="6"/>
          </p:cNvCxnSpPr>
          <p:nvPr/>
        </p:nvCxnSpPr>
        <p:spPr>
          <a:xfrm>
            <a:off x="3673642" y="2051181"/>
            <a:ext cx="637800" cy="0"/>
          </a:xfrm>
          <a:prstGeom prst="straightConnector1">
            <a:avLst/>
          </a:prstGeom>
          <a:noFill/>
          <a:ln w="9525" cap="flat" cmpd="sng">
            <a:solidFill>
              <a:schemeClr val="accent1"/>
            </a:solidFill>
            <a:prstDash val="solid"/>
            <a:miter lim="800000"/>
            <a:headEnd type="none" w="sm" len="sm"/>
            <a:tailEnd type="triangle" w="med" len="med"/>
          </a:ln>
        </p:spPr>
      </p:cxnSp>
      <p:cxnSp>
        <p:nvCxnSpPr>
          <p:cNvPr id="463" name="Google Shape;463;p35"/>
          <p:cNvCxnSpPr>
            <a:stCxn id="464" idx="6"/>
          </p:cNvCxnSpPr>
          <p:nvPr/>
        </p:nvCxnSpPr>
        <p:spPr>
          <a:xfrm>
            <a:off x="3673642" y="3065426"/>
            <a:ext cx="637800" cy="0"/>
          </a:xfrm>
          <a:prstGeom prst="straightConnector1">
            <a:avLst/>
          </a:prstGeom>
          <a:noFill/>
          <a:ln w="9525" cap="flat" cmpd="sng">
            <a:solidFill>
              <a:schemeClr val="accent1"/>
            </a:solidFill>
            <a:prstDash val="solid"/>
            <a:miter lim="800000"/>
            <a:headEnd type="none" w="sm" len="sm"/>
            <a:tailEnd type="triangle" w="med" len="med"/>
          </a:ln>
        </p:spPr>
      </p:cxnSp>
      <p:cxnSp>
        <p:nvCxnSpPr>
          <p:cNvPr id="465" name="Google Shape;465;p35"/>
          <p:cNvCxnSpPr>
            <a:stCxn id="466" idx="6"/>
          </p:cNvCxnSpPr>
          <p:nvPr/>
        </p:nvCxnSpPr>
        <p:spPr>
          <a:xfrm>
            <a:off x="3673642" y="4041780"/>
            <a:ext cx="637800" cy="0"/>
          </a:xfrm>
          <a:prstGeom prst="straightConnector1">
            <a:avLst/>
          </a:prstGeom>
          <a:noFill/>
          <a:ln w="9525" cap="flat" cmpd="sng">
            <a:solidFill>
              <a:schemeClr val="accent1"/>
            </a:solidFill>
            <a:prstDash val="solid"/>
            <a:miter lim="800000"/>
            <a:headEnd type="none" w="sm" len="sm"/>
            <a:tailEnd type="triangle" w="med" len="med"/>
          </a:ln>
        </p:spPr>
      </p:cxnSp>
      <p:cxnSp>
        <p:nvCxnSpPr>
          <p:cNvPr id="467" name="Google Shape;467;p35"/>
          <p:cNvCxnSpPr>
            <a:stCxn id="466" idx="6"/>
          </p:cNvCxnSpPr>
          <p:nvPr/>
        </p:nvCxnSpPr>
        <p:spPr>
          <a:xfrm rot="10800000" flipH="1">
            <a:off x="3673642" y="3065280"/>
            <a:ext cx="637800" cy="976500"/>
          </a:xfrm>
          <a:prstGeom prst="straightConnector1">
            <a:avLst/>
          </a:prstGeom>
          <a:noFill/>
          <a:ln w="9525" cap="flat" cmpd="sng">
            <a:solidFill>
              <a:schemeClr val="accent1"/>
            </a:solidFill>
            <a:prstDash val="solid"/>
            <a:miter lim="800000"/>
            <a:headEnd type="none" w="sm" len="sm"/>
            <a:tailEnd type="triangle" w="med" len="med"/>
          </a:ln>
        </p:spPr>
      </p:cxnSp>
      <p:cxnSp>
        <p:nvCxnSpPr>
          <p:cNvPr id="468" name="Google Shape;468;p35"/>
          <p:cNvCxnSpPr>
            <a:stCxn id="466" idx="6"/>
          </p:cNvCxnSpPr>
          <p:nvPr/>
        </p:nvCxnSpPr>
        <p:spPr>
          <a:xfrm rot="10800000" flipH="1">
            <a:off x="3673642" y="2051280"/>
            <a:ext cx="637800" cy="1990500"/>
          </a:xfrm>
          <a:prstGeom prst="straightConnector1">
            <a:avLst/>
          </a:prstGeom>
          <a:noFill/>
          <a:ln w="9525" cap="flat" cmpd="sng">
            <a:solidFill>
              <a:schemeClr val="accent1"/>
            </a:solidFill>
            <a:prstDash val="solid"/>
            <a:miter lim="800000"/>
            <a:headEnd type="none" w="sm" len="sm"/>
            <a:tailEnd type="triangle" w="med" len="med"/>
          </a:ln>
        </p:spPr>
      </p:cxnSp>
      <p:cxnSp>
        <p:nvCxnSpPr>
          <p:cNvPr id="469" name="Google Shape;469;p35"/>
          <p:cNvCxnSpPr>
            <a:stCxn id="466" idx="6"/>
          </p:cNvCxnSpPr>
          <p:nvPr/>
        </p:nvCxnSpPr>
        <p:spPr>
          <a:xfrm rot="10800000" flipH="1">
            <a:off x="3673642" y="1074780"/>
            <a:ext cx="637800" cy="2967000"/>
          </a:xfrm>
          <a:prstGeom prst="straightConnector1">
            <a:avLst/>
          </a:prstGeom>
          <a:noFill/>
          <a:ln w="9525" cap="flat" cmpd="sng">
            <a:solidFill>
              <a:schemeClr val="accent1"/>
            </a:solidFill>
            <a:prstDash val="solid"/>
            <a:miter lim="800000"/>
            <a:headEnd type="none" w="sm" len="sm"/>
            <a:tailEnd type="triangle" w="med" len="med"/>
          </a:ln>
        </p:spPr>
      </p:cxnSp>
      <p:cxnSp>
        <p:nvCxnSpPr>
          <p:cNvPr id="470" name="Google Shape;470;p35"/>
          <p:cNvCxnSpPr>
            <a:stCxn id="464" idx="6"/>
          </p:cNvCxnSpPr>
          <p:nvPr/>
        </p:nvCxnSpPr>
        <p:spPr>
          <a:xfrm>
            <a:off x="3673642" y="3065426"/>
            <a:ext cx="637800" cy="976500"/>
          </a:xfrm>
          <a:prstGeom prst="straightConnector1">
            <a:avLst/>
          </a:prstGeom>
          <a:noFill/>
          <a:ln w="9525" cap="flat" cmpd="sng">
            <a:solidFill>
              <a:schemeClr val="accent1"/>
            </a:solidFill>
            <a:prstDash val="solid"/>
            <a:miter lim="800000"/>
            <a:headEnd type="none" w="sm" len="sm"/>
            <a:tailEnd type="triangle" w="med" len="med"/>
          </a:ln>
        </p:spPr>
      </p:cxnSp>
      <p:cxnSp>
        <p:nvCxnSpPr>
          <p:cNvPr id="471" name="Google Shape;471;p35"/>
          <p:cNvCxnSpPr>
            <a:stCxn id="464" idx="6"/>
          </p:cNvCxnSpPr>
          <p:nvPr/>
        </p:nvCxnSpPr>
        <p:spPr>
          <a:xfrm rot="10800000" flipH="1">
            <a:off x="3673642" y="2051126"/>
            <a:ext cx="637800" cy="1014300"/>
          </a:xfrm>
          <a:prstGeom prst="straightConnector1">
            <a:avLst/>
          </a:prstGeom>
          <a:noFill/>
          <a:ln w="9525" cap="flat" cmpd="sng">
            <a:solidFill>
              <a:schemeClr val="accent1"/>
            </a:solidFill>
            <a:prstDash val="solid"/>
            <a:miter lim="800000"/>
            <a:headEnd type="none" w="sm" len="sm"/>
            <a:tailEnd type="triangle" w="med" len="med"/>
          </a:ln>
        </p:spPr>
      </p:cxnSp>
      <p:cxnSp>
        <p:nvCxnSpPr>
          <p:cNvPr id="464" name="Google Shape;464;p35"/>
          <p:cNvCxnSpPr>
            <a:stCxn id="464" idx="6"/>
          </p:cNvCxnSpPr>
          <p:nvPr/>
        </p:nvCxnSpPr>
        <p:spPr>
          <a:xfrm rot="10800000" flipH="1">
            <a:off x="3673642" y="1074926"/>
            <a:ext cx="637800" cy="1990500"/>
          </a:xfrm>
          <a:prstGeom prst="straightConnector1">
            <a:avLst/>
          </a:prstGeom>
          <a:noFill/>
          <a:ln w="9525" cap="flat" cmpd="sng">
            <a:solidFill>
              <a:schemeClr val="accent1"/>
            </a:solidFill>
            <a:prstDash val="solid"/>
            <a:miter lim="800000"/>
            <a:headEnd type="none" w="sm" len="sm"/>
            <a:tailEnd type="triangle" w="med" len="med"/>
          </a:ln>
        </p:spPr>
      </p:cxnSp>
      <p:cxnSp>
        <p:nvCxnSpPr>
          <p:cNvPr id="466" name="Google Shape;466;p35"/>
          <p:cNvCxnSpPr>
            <a:stCxn id="461" idx="6"/>
          </p:cNvCxnSpPr>
          <p:nvPr/>
        </p:nvCxnSpPr>
        <p:spPr>
          <a:xfrm rot="10800000" flipH="1">
            <a:off x="3673642" y="1074681"/>
            <a:ext cx="637800" cy="976500"/>
          </a:xfrm>
          <a:prstGeom prst="straightConnector1">
            <a:avLst/>
          </a:prstGeom>
          <a:noFill/>
          <a:ln w="9525" cap="flat" cmpd="sng">
            <a:solidFill>
              <a:schemeClr val="accent1"/>
            </a:solidFill>
            <a:prstDash val="solid"/>
            <a:miter lim="800000"/>
            <a:headEnd type="none" w="sm" len="sm"/>
            <a:tailEnd type="triangle" w="med" len="med"/>
          </a:ln>
        </p:spPr>
      </p:cxnSp>
      <p:cxnSp>
        <p:nvCxnSpPr>
          <p:cNvPr id="472" name="Google Shape;472;p35"/>
          <p:cNvCxnSpPr>
            <a:stCxn id="461" idx="6"/>
          </p:cNvCxnSpPr>
          <p:nvPr/>
        </p:nvCxnSpPr>
        <p:spPr>
          <a:xfrm>
            <a:off x="3673642" y="2051181"/>
            <a:ext cx="637800" cy="1014300"/>
          </a:xfrm>
          <a:prstGeom prst="straightConnector1">
            <a:avLst/>
          </a:prstGeom>
          <a:noFill/>
          <a:ln w="9525" cap="flat" cmpd="sng">
            <a:solidFill>
              <a:schemeClr val="accent1"/>
            </a:solidFill>
            <a:prstDash val="solid"/>
            <a:miter lim="800000"/>
            <a:headEnd type="none" w="sm" len="sm"/>
            <a:tailEnd type="triangle" w="med" len="med"/>
          </a:ln>
        </p:spPr>
      </p:cxnSp>
      <p:cxnSp>
        <p:nvCxnSpPr>
          <p:cNvPr id="473" name="Google Shape;473;p35"/>
          <p:cNvCxnSpPr>
            <a:stCxn id="461" idx="6"/>
          </p:cNvCxnSpPr>
          <p:nvPr/>
        </p:nvCxnSpPr>
        <p:spPr>
          <a:xfrm>
            <a:off x="3673642" y="2051181"/>
            <a:ext cx="637800" cy="1990500"/>
          </a:xfrm>
          <a:prstGeom prst="straightConnector1">
            <a:avLst/>
          </a:prstGeom>
          <a:noFill/>
          <a:ln w="9525" cap="flat" cmpd="sng">
            <a:solidFill>
              <a:schemeClr val="accent1"/>
            </a:solidFill>
            <a:prstDash val="solid"/>
            <a:miter lim="800000"/>
            <a:headEnd type="none" w="sm" len="sm"/>
            <a:tailEnd type="triangle" w="med" len="med"/>
          </a:ln>
        </p:spPr>
      </p:cxnSp>
      <p:cxnSp>
        <p:nvCxnSpPr>
          <p:cNvPr id="474" name="Google Shape;474;p35"/>
          <p:cNvCxnSpPr/>
          <p:nvPr/>
        </p:nvCxnSpPr>
        <p:spPr>
          <a:xfrm>
            <a:off x="4884817" y="1066807"/>
            <a:ext cx="637674" cy="976354"/>
          </a:xfrm>
          <a:prstGeom prst="straightConnector1">
            <a:avLst/>
          </a:prstGeom>
          <a:noFill/>
          <a:ln w="9525" cap="flat" cmpd="sng">
            <a:solidFill>
              <a:schemeClr val="accent1"/>
            </a:solidFill>
            <a:prstDash val="solid"/>
            <a:miter lim="800000"/>
            <a:headEnd type="none" w="sm" len="sm"/>
            <a:tailEnd type="triangle" w="med" len="med"/>
          </a:ln>
        </p:spPr>
      </p:cxnSp>
      <p:cxnSp>
        <p:nvCxnSpPr>
          <p:cNvPr id="475" name="Google Shape;475;p35"/>
          <p:cNvCxnSpPr/>
          <p:nvPr/>
        </p:nvCxnSpPr>
        <p:spPr>
          <a:xfrm>
            <a:off x="4884817" y="1066807"/>
            <a:ext cx="637674" cy="0"/>
          </a:xfrm>
          <a:prstGeom prst="straightConnector1">
            <a:avLst/>
          </a:prstGeom>
          <a:noFill/>
          <a:ln w="9525" cap="flat" cmpd="sng">
            <a:solidFill>
              <a:schemeClr val="accent1"/>
            </a:solidFill>
            <a:prstDash val="solid"/>
            <a:miter lim="800000"/>
            <a:headEnd type="none" w="sm" len="sm"/>
            <a:tailEnd type="triangle" w="med" len="med"/>
          </a:ln>
        </p:spPr>
      </p:cxnSp>
      <p:cxnSp>
        <p:nvCxnSpPr>
          <p:cNvPr id="476" name="Google Shape;476;p35"/>
          <p:cNvCxnSpPr/>
          <p:nvPr/>
        </p:nvCxnSpPr>
        <p:spPr>
          <a:xfrm>
            <a:off x="4884817" y="1066807"/>
            <a:ext cx="637674" cy="1990599"/>
          </a:xfrm>
          <a:prstGeom prst="straightConnector1">
            <a:avLst/>
          </a:prstGeom>
          <a:noFill/>
          <a:ln w="9525" cap="flat" cmpd="sng">
            <a:solidFill>
              <a:schemeClr val="accent1"/>
            </a:solidFill>
            <a:prstDash val="solid"/>
            <a:miter lim="800000"/>
            <a:headEnd type="none" w="sm" len="sm"/>
            <a:tailEnd type="triangle" w="med" len="med"/>
          </a:ln>
        </p:spPr>
      </p:cxnSp>
      <p:cxnSp>
        <p:nvCxnSpPr>
          <p:cNvPr id="477" name="Google Shape;477;p35"/>
          <p:cNvCxnSpPr/>
          <p:nvPr/>
        </p:nvCxnSpPr>
        <p:spPr>
          <a:xfrm>
            <a:off x="4884817" y="1066807"/>
            <a:ext cx="637674" cy="2966953"/>
          </a:xfrm>
          <a:prstGeom prst="straightConnector1">
            <a:avLst/>
          </a:prstGeom>
          <a:noFill/>
          <a:ln w="9525" cap="flat" cmpd="sng">
            <a:solidFill>
              <a:schemeClr val="accent1"/>
            </a:solidFill>
            <a:prstDash val="solid"/>
            <a:miter lim="800000"/>
            <a:headEnd type="none" w="sm" len="sm"/>
            <a:tailEnd type="triangle" w="med" len="med"/>
          </a:ln>
        </p:spPr>
      </p:cxnSp>
      <p:cxnSp>
        <p:nvCxnSpPr>
          <p:cNvPr id="478" name="Google Shape;478;p35"/>
          <p:cNvCxnSpPr/>
          <p:nvPr/>
        </p:nvCxnSpPr>
        <p:spPr>
          <a:xfrm>
            <a:off x="4884817" y="2043161"/>
            <a:ext cx="637674" cy="0"/>
          </a:xfrm>
          <a:prstGeom prst="straightConnector1">
            <a:avLst/>
          </a:prstGeom>
          <a:noFill/>
          <a:ln w="9525" cap="flat" cmpd="sng">
            <a:solidFill>
              <a:schemeClr val="accent1"/>
            </a:solidFill>
            <a:prstDash val="solid"/>
            <a:miter lim="800000"/>
            <a:headEnd type="none" w="sm" len="sm"/>
            <a:tailEnd type="triangle" w="med" len="med"/>
          </a:ln>
        </p:spPr>
      </p:cxnSp>
      <p:cxnSp>
        <p:nvCxnSpPr>
          <p:cNvPr id="479" name="Google Shape;479;p35"/>
          <p:cNvCxnSpPr/>
          <p:nvPr/>
        </p:nvCxnSpPr>
        <p:spPr>
          <a:xfrm>
            <a:off x="4884817" y="3057406"/>
            <a:ext cx="637674" cy="0"/>
          </a:xfrm>
          <a:prstGeom prst="straightConnector1">
            <a:avLst/>
          </a:prstGeom>
          <a:noFill/>
          <a:ln w="9525" cap="flat" cmpd="sng">
            <a:solidFill>
              <a:schemeClr val="accent1"/>
            </a:solidFill>
            <a:prstDash val="solid"/>
            <a:miter lim="800000"/>
            <a:headEnd type="none" w="sm" len="sm"/>
            <a:tailEnd type="triangle" w="med" len="med"/>
          </a:ln>
        </p:spPr>
      </p:cxnSp>
      <p:cxnSp>
        <p:nvCxnSpPr>
          <p:cNvPr id="480" name="Google Shape;480;p35"/>
          <p:cNvCxnSpPr/>
          <p:nvPr/>
        </p:nvCxnSpPr>
        <p:spPr>
          <a:xfrm>
            <a:off x="4884817" y="4033760"/>
            <a:ext cx="637674" cy="0"/>
          </a:xfrm>
          <a:prstGeom prst="straightConnector1">
            <a:avLst/>
          </a:prstGeom>
          <a:noFill/>
          <a:ln w="9525" cap="flat" cmpd="sng">
            <a:solidFill>
              <a:schemeClr val="accent1"/>
            </a:solidFill>
            <a:prstDash val="solid"/>
            <a:miter lim="800000"/>
            <a:headEnd type="none" w="sm" len="sm"/>
            <a:tailEnd type="triangle" w="med" len="med"/>
          </a:ln>
        </p:spPr>
      </p:cxnSp>
      <p:cxnSp>
        <p:nvCxnSpPr>
          <p:cNvPr id="481" name="Google Shape;481;p35"/>
          <p:cNvCxnSpPr/>
          <p:nvPr/>
        </p:nvCxnSpPr>
        <p:spPr>
          <a:xfrm rot="10800000" flipH="1">
            <a:off x="4884817" y="3057406"/>
            <a:ext cx="637674" cy="976354"/>
          </a:xfrm>
          <a:prstGeom prst="straightConnector1">
            <a:avLst/>
          </a:prstGeom>
          <a:noFill/>
          <a:ln w="9525" cap="flat" cmpd="sng">
            <a:solidFill>
              <a:schemeClr val="accent1"/>
            </a:solidFill>
            <a:prstDash val="solid"/>
            <a:miter lim="800000"/>
            <a:headEnd type="none" w="sm" len="sm"/>
            <a:tailEnd type="triangle" w="med" len="med"/>
          </a:ln>
        </p:spPr>
      </p:cxnSp>
      <p:cxnSp>
        <p:nvCxnSpPr>
          <p:cNvPr id="482" name="Google Shape;482;p35"/>
          <p:cNvCxnSpPr/>
          <p:nvPr/>
        </p:nvCxnSpPr>
        <p:spPr>
          <a:xfrm rot="10800000" flipH="1">
            <a:off x="4884817" y="2043161"/>
            <a:ext cx="637674" cy="1990599"/>
          </a:xfrm>
          <a:prstGeom prst="straightConnector1">
            <a:avLst/>
          </a:prstGeom>
          <a:noFill/>
          <a:ln w="9525" cap="flat" cmpd="sng">
            <a:solidFill>
              <a:schemeClr val="accent1"/>
            </a:solidFill>
            <a:prstDash val="solid"/>
            <a:miter lim="800000"/>
            <a:headEnd type="none" w="sm" len="sm"/>
            <a:tailEnd type="triangle" w="med" len="med"/>
          </a:ln>
        </p:spPr>
      </p:cxnSp>
      <p:cxnSp>
        <p:nvCxnSpPr>
          <p:cNvPr id="483" name="Google Shape;483;p35"/>
          <p:cNvCxnSpPr/>
          <p:nvPr/>
        </p:nvCxnSpPr>
        <p:spPr>
          <a:xfrm rot="10800000" flipH="1">
            <a:off x="4884817" y="1066807"/>
            <a:ext cx="637674" cy="2966953"/>
          </a:xfrm>
          <a:prstGeom prst="straightConnector1">
            <a:avLst/>
          </a:prstGeom>
          <a:noFill/>
          <a:ln w="9525" cap="flat" cmpd="sng">
            <a:solidFill>
              <a:schemeClr val="accent1"/>
            </a:solidFill>
            <a:prstDash val="solid"/>
            <a:miter lim="800000"/>
            <a:headEnd type="none" w="sm" len="sm"/>
            <a:tailEnd type="triangle" w="med" len="med"/>
          </a:ln>
        </p:spPr>
      </p:cxnSp>
      <p:cxnSp>
        <p:nvCxnSpPr>
          <p:cNvPr id="484" name="Google Shape;484;p35"/>
          <p:cNvCxnSpPr/>
          <p:nvPr/>
        </p:nvCxnSpPr>
        <p:spPr>
          <a:xfrm>
            <a:off x="4884817" y="3057406"/>
            <a:ext cx="637674" cy="976354"/>
          </a:xfrm>
          <a:prstGeom prst="straightConnector1">
            <a:avLst/>
          </a:prstGeom>
          <a:noFill/>
          <a:ln w="9525" cap="flat" cmpd="sng">
            <a:solidFill>
              <a:schemeClr val="accent1"/>
            </a:solidFill>
            <a:prstDash val="solid"/>
            <a:miter lim="800000"/>
            <a:headEnd type="none" w="sm" len="sm"/>
            <a:tailEnd type="triangle" w="med" len="med"/>
          </a:ln>
        </p:spPr>
      </p:cxnSp>
      <p:cxnSp>
        <p:nvCxnSpPr>
          <p:cNvPr id="485" name="Google Shape;485;p35"/>
          <p:cNvCxnSpPr/>
          <p:nvPr/>
        </p:nvCxnSpPr>
        <p:spPr>
          <a:xfrm rot="10800000" flipH="1">
            <a:off x="4884817" y="2043161"/>
            <a:ext cx="637674" cy="1014245"/>
          </a:xfrm>
          <a:prstGeom prst="straightConnector1">
            <a:avLst/>
          </a:prstGeom>
          <a:noFill/>
          <a:ln w="9525" cap="flat" cmpd="sng">
            <a:solidFill>
              <a:schemeClr val="accent1"/>
            </a:solidFill>
            <a:prstDash val="solid"/>
            <a:miter lim="800000"/>
            <a:headEnd type="none" w="sm" len="sm"/>
            <a:tailEnd type="triangle" w="med" len="med"/>
          </a:ln>
        </p:spPr>
      </p:cxnSp>
      <p:cxnSp>
        <p:nvCxnSpPr>
          <p:cNvPr id="486" name="Google Shape;486;p35"/>
          <p:cNvCxnSpPr/>
          <p:nvPr/>
        </p:nvCxnSpPr>
        <p:spPr>
          <a:xfrm rot="10800000" flipH="1">
            <a:off x="4884817" y="1066807"/>
            <a:ext cx="637674" cy="1990599"/>
          </a:xfrm>
          <a:prstGeom prst="straightConnector1">
            <a:avLst/>
          </a:prstGeom>
          <a:noFill/>
          <a:ln w="9525" cap="flat" cmpd="sng">
            <a:solidFill>
              <a:schemeClr val="accent1"/>
            </a:solidFill>
            <a:prstDash val="solid"/>
            <a:miter lim="800000"/>
            <a:headEnd type="none" w="sm" len="sm"/>
            <a:tailEnd type="triangle" w="med" len="med"/>
          </a:ln>
        </p:spPr>
      </p:cxnSp>
      <p:cxnSp>
        <p:nvCxnSpPr>
          <p:cNvPr id="487" name="Google Shape;487;p35"/>
          <p:cNvCxnSpPr/>
          <p:nvPr/>
        </p:nvCxnSpPr>
        <p:spPr>
          <a:xfrm rot="10800000" flipH="1">
            <a:off x="4884817" y="1066807"/>
            <a:ext cx="637674" cy="976354"/>
          </a:xfrm>
          <a:prstGeom prst="straightConnector1">
            <a:avLst/>
          </a:prstGeom>
          <a:noFill/>
          <a:ln w="9525" cap="flat" cmpd="sng">
            <a:solidFill>
              <a:schemeClr val="accent1"/>
            </a:solidFill>
            <a:prstDash val="solid"/>
            <a:miter lim="800000"/>
            <a:headEnd type="none" w="sm" len="sm"/>
            <a:tailEnd type="triangle" w="med" len="med"/>
          </a:ln>
        </p:spPr>
      </p:cxnSp>
      <p:cxnSp>
        <p:nvCxnSpPr>
          <p:cNvPr id="488" name="Google Shape;488;p35"/>
          <p:cNvCxnSpPr/>
          <p:nvPr/>
        </p:nvCxnSpPr>
        <p:spPr>
          <a:xfrm>
            <a:off x="4884817" y="2043161"/>
            <a:ext cx="637674" cy="1014245"/>
          </a:xfrm>
          <a:prstGeom prst="straightConnector1">
            <a:avLst/>
          </a:prstGeom>
          <a:noFill/>
          <a:ln w="9525" cap="flat" cmpd="sng">
            <a:solidFill>
              <a:schemeClr val="accent1"/>
            </a:solidFill>
            <a:prstDash val="solid"/>
            <a:miter lim="800000"/>
            <a:headEnd type="none" w="sm" len="sm"/>
            <a:tailEnd type="triangle" w="med" len="med"/>
          </a:ln>
        </p:spPr>
      </p:cxnSp>
      <p:cxnSp>
        <p:nvCxnSpPr>
          <p:cNvPr id="489" name="Google Shape;489;p35"/>
          <p:cNvCxnSpPr/>
          <p:nvPr/>
        </p:nvCxnSpPr>
        <p:spPr>
          <a:xfrm>
            <a:off x="4884817" y="2043161"/>
            <a:ext cx="637674" cy="1990599"/>
          </a:xfrm>
          <a:prstGeom prst="straightConnector1">
            <a:avLst/>
          </a:prstGeom>
          <a:noFill/>
          <a:ln w="9525" cap="flat" cmpd="sng">
            <a:solidFill>
              <a:schemeClr val="accent1"/>
            </a:solidFill>
            <a:prstDash val="solid"/>
            <a:miter lim="800000"/>
            <a:headEnd type="none" w="sm" len="sm"/>
            <a:tailEnd type="triangle" w="med" len="med"/>
          </a:ln>
        </p:spPr>
      </p:cxnSp>
      <p:cxnSp>
        <p:nvCxnSpPr>
          <p:cNvPr id="490" name="Google Shape;490;p35"/>
          <p:cNvCxnSpPr/>
          <p:nvPr/>
        </p:nvCxnSpPr>
        <p:spPr>
          <a:xfrm>
            <a:off x="6063910" y="1074829"/>
            <a:ext cx="637674" cy="976354"/>
          </a:xfrm>
          <a:prstGeom prst="straightConnector1">
            <a:avLst/>
          </a:prstGeom>
          <a:noFill/>
          <a:ln w="9525" cap="flat" cmpd="sng">
            <a:solidFill>
              <a:schemeClr val="accent1"/>
            </a:solidFill>
            <a:prstDash val="solid"/>
            <a:miter lim="800000"/>
            <a:headEnd type="none" w="sm" len="sm"/>
            <a:tailEnd type="triangle" w="med" len="med"/>
          </a:ln>
        </p:spPr>
      </p:cxnSp>
      <p:cxnSp>
        <p:nvCxnSpPr>
          <p:cNvPr id="491" name="Google Shape;491;p35"/>
          <p:cNvCxnSpPr/>
          <p:nvPr/>
        </p:nvCxnSpPr>
        <p:spPr>
          <a:xfrm>
            <a:off x="6063910" y="1074829"/>
            <a:ext cx="637674" cy="0"/>
          </a:xfrm>
          <a:prstGeom prst="straightConnector1">
            <a:avLst/>
          </a:prstGeom>
          <a:noFill/>
          <a:ln w="9525" cap="flat" cmpd="sng">
            <a:solidFill>
              <a:schemeClr val="accent1"/>
            </a:solidFill>
            <a:prstDash val="solid"/>
            <a:miter lim="800000"/>
            <a:headEnd type="none" w="sm" len="sm"/>
            <a:tailEnd type="triangle" w="med" len="med"/>
          </a:ln>
        </p:spPr>
      </p:cxnSp>
      <p:cxnSp>
        <p:nvCxnSpPr>
          <p:cNvPr id="492" name="Google Shape;492;p35"/>
          <p:cNvCxnSpPr/>
          <p:nvPr/>
        </p:nvCxnSpPr>
        <p:spPr>
          <a:xfrm>
            <a:off x="6063910" y="1074829"/>
            <a:ext cx="637674" cy="1990599"/>
          </a:xfrm>
          <a:prstGeom prst="straightConnector1">
            <a:avLst/>
          </a:prstGeom>
          <a:noFill/>
          <a:ln w="9525" cap="flat" cmpd="sng">
            <a:solidFill>
              <a:schemeClr val="accent1"/>
            </a:solidFill>
            <a:prstDash val="solid"/>
            <a:miter lim="800000"/>
            <a:headEnd type="none" w="sm" len="sm"/>
            <a:tailEnd type="triangle" w="med" len="med"/>
          </a:ln>
        </p:spPr>
      </p:cxnSp>
      <p:cxnSp>
        <p:nvCxnSpPr>
          <p:cNvPr id="493" name="Google Shape;493;p35"/>
          <p:cNvCxnSpPr/>
          <p:nvPr/>
        </p:nvCxnSpPr>
        <p:spPr>
          <a:xfrm>
            <a:off x="6063910" y="1074829"/>
            <a:ext cx="637674" cy="2966953"/>
          </a:xfrm>
          <a:prstGeom prst="straightConnector1">
            <a:avLst/>
          </a:prstGeom>
          <a:noFill/>
          <a:ln w="9525" cap="flat" cmpd="sng">
            <a:solidFill>
              <a:schemeClr val="accent1"/>
            </a:solidFill>
            <a:prstDash val="solid"/>
            <a:miter lim="800000"/>
            <a:headEnd type="none" w="sm" len="sm"/>
            <a:tailEnd type="triangle" w="med" len="med"/>
          </a:ln>
        </p:spPr>
      </p:cxnSp>
      <p:cxnSp>
        <p:nvCxnSpPr>
          <p:cNvPr id="494" name="Google Shape;494;p35"/>
          <p:cNvCxnSpPr/>
          <p:nvPr/>
        </p:nvCxnSpPr>
        <p:spPr>
          <a:xfrm>
            <a:off x="6063910" y="2051183"/>
            <a:ext cx="637674" cy="0"/>
          </a:xfrm>
          <a:prstGeom prst="straightConnector1">
            <a:avLst/>
          </a:prstGeom>
          <a:noFill/>
          <a:ln w="9525" cap="flat" cmpd="sng">
            <a:solidFill>
              <a:schemeClr val="accent1"/>
            </a:solidFill>
            <a:prstDash val="solid"/>
            <a:miter lim="800000"/>
            <a:headEnd type="none" w="sm" len="sm"/>
            <a:tailEnd type="triangle" w="med" len="med"/>
          </a:ln>
        </p:spPr>
      </p:cxnSp>
      <p:cxnSp>
        <p:nvCxnSpPr>
          <p:cNvPr id="495" name="Google Shape;495;p35"/>
          <p:cNvCxnSpPr/>
          <p:nvPr/>
        </p:nvCxnSpPr>
        <p:spPr>
          <a:xfrm>
            <a:off x="6063910" y="3065428"/>
            <a:ext cx="637674" cy="0"/>
          </a:xfrm>
          <a:prstGeom prst="straightConnector1">
            <a:avLst/>
          </a:prstGeom>
          <a:noFill/>
          <a:ln w="9525" cap="flat" cmpd="sng">
            <a:solidFill>
              <a:schemeClr val="accent1"/>
            </a:solidFill>
            <a:prstDash val="solid"/>
            <a:miter lim="800000"/>
            <a:headEnd type="none" w="sm" len="sm"/>
            <a:tailEnd type="triangle" w="med" len="med"/>
          </a:ln>
        </p:spPr>
      </p:cxnSp>
      <p:cxnSp>
        <p:nvCxnSpPr>
          <p:cNvPr id="496" name="Google Shape;496;p35"/>
          <p:cNvCxnSpPr/>
          <p:nvPr/>
        </p:nvCxnSpPr>
        <p:spPr>
          <a:xfrm>
            <a:off x="6063910" y="4041782"/>
            <a:ext cx="637674" cy="0"/>
          </a:xfrm>
          <a:prstGeom prst="straightConnector1">
            <a:avLst/>
          </a:prstGeom>
          <a:noFill/>
          <a:ln w="9525" cap="flat" cmpd="sng">
            <a:solidFill>
              <a:schemeClr val="accent1"/>
            </a:solidFill>
            <a:prstDash val="solid"/>
            <a:miter lim="800000"/>
            <a:headEnd type="none" w="sm" len="sm"/>
            <a:tailEnd type="triangle" w="med" len="med"/>
          </a:ln>
        </p:spPr>
      </p:cxnSp>
      <p:cxnSp>
        <p:nvCxnSpPr>
          <p:cNvPr id="497" name="Google Shape;497;p35"/>
          <p:cNvCxnSpPr/>
          <p:nvPr/>
        </p:nvCxnSpPr>
        <p:spPr>
          <a:xfrm rot="10800000" flipH="1">
            <a:off x="6063910" y="3065428"/>
            <a:ext cx="637674" cy="976354"/>
          </a:xfrm>
          <a:prstGeom prst="straightConnector1">
            <a:avLst/>
          </a:prstGeom>
          <a:noFill/>
          <a:ln w="9525" cap="flat" cmpd="sng">
            <a:solidFill>
              <a:schemeClr val="accent1"/>
            </a:solidFill>
            <a:prstDash val="solid"/>
            <a:miter lim="800000"/>
            <a:headEnd type="none" w="sm" len="sm"/>
            <a:tailEnd type="triangle" w="med" len="med"/>
          </a:ln>
        </p:spPr>
      </p:cxnSp>
      <p:cxnSp>
        <p:nvCxnSpPr>
          <p:cNvPr id="498" name="Google Shape;498;p35"/>
          <p:cNvCxnSpPr/>
          <p:nvPr/>
        </p:nvCxnSpPr>
        <p:spPr>
          <a:xfrm rot="10800000" flipH="1">
            <a:off x="6063910" y="2051183"/>
            <a:ext cx="637674" cy="1990599"/>
          </a:xfrm>
          <a:prstGeom prst="straightConnector1">
            <a:avLst/>
          </a:prstGeom>
          <a:noFill/>
          <a:ln w="9525" cap="flat" cmpd="sng">
            <a:solidFill>
              <a:schemeClr val="accent1"/>
            </a:solidFill>
            <a:prstDash val="solid"/>
            <a:miter lim="800000"/>
            <a:headEnd type="none" w="sm" len="sm"/>
            <a:tailEnd type="triangle" w="med" len="med"/>
          </a:ln>
        </p:spPr>
      </p:cxnSp>
      <p:cxnSp>
        <p:nvCxnSpPr>
          <p:cNvPr id="499" name="Google Shape;499;p35"/>
          <p:cNvCxnSpPr/>
          <p:nvPr/>
        </p:nvCxnSpPr>
        <p:spPr>
          <a:xfrm rot="10800000" flipH="1">
            <a:off x="6063910" y="1074829"/>
            <a:ext cx="637674" cy="2966953"/>
          </a:xfrm>
          <a:prstGeom prst="straightConnector1">
            <a:avLst/>
          </a:prstGeom>
          <a:noFill/>
          <a:ln w="9525" cap="flat" cmpd="sng">
            <a:solidFill>
              <a:schemeClr val="accent1"/>
            </a:solidFill>
            <a:prstDash val="solid"/>
            <a:miter lim="800000"/>
            <a:headEnd type="none" w="sm" len="sm"/>
            <a:tailEnd type="triangle" w="med" len="med"/>
          </a:ln>
        </p:spPr>
      </p:cxnSp>
      <p:cxnSp>
        <p:nvCxnSpPr>
          <p:cNvPr id="500" name="Google Shape;500;p35"/>
          <p:cNvCxnSpPr/>
          <p:nvPr/>
        </p:nvCxnSpPr>
        <p:spPr>
          <a:xfrm>
            <a:off x="6063910" y="3065428"/>
            <a:ext cx="637674" cy="976354"/>
          </a:xfrm>
          <a:prstGeom prst="straightConnector1">
            <a:avLst/>
          </a:prstGeom>
          <a:noFill/>
          <a:ln w="9525" cap="flat" cmpd="sng">
            <a:solidFill>
              <a:schemeClr val="accent1"/>
            </a:solidFill>
            <a:prstDash val="solid"/>
            <a:miter lim="800000"/>
            <a:headEnd type="none" w="sm" len="sm"/>
            <a:tailEnd type="triangle" w="med" len="med"/>
          </a:ln>
        </p:spPr>
      </p:cxnSp>
      <p:cxnSp>
        <p:nvCxnSpPr>
          <p:cNvPr id="501" name="Google Shape;501;p35"/>
          <p:cNvCxnSpPr/>
          <p:nvPr/>
        </p:nvCxnSpPr>
        <p:spPr>
          <a:xfrm rot="10800000" flipH="1">
            <a:off x="6063910" y="2051183"/>
            <a:ext cx="637674" cy="1014245"/>
          </a:xfrm>
          <a:prstGeom prst="straightConnector1">
            <a:avLst/>
          </a:prstGeom>
          <a:noFill/>
          <a:ln w="9525" cap="flat" cmpd="sng">
            <a:solidFill>
              <a:schemeClr val="accent1"/>
            </a:solidFill>
            <a:prstDash val="solid"/>
            <a:miter lim="800000"/>
            <a:headEnd type="none" w="sm" len="sm"/>
            <a:tailEnd type="triangle" w="med" len="med"/>
          </a:ln>
        </p:spPr>
      </p:cxnSp>
      <p:cxnSp>
        <p:nvCxnSpPr>
          <p:cNvPr id="502" name="Google Shape;502;p35"/>
          <p:cNvCxnSpPr/>
          <p:nvPr/>
        </p:nvCxnSpPr>
        <p:spPr>
          <a:xfrm rot="10800000" flipH="1">
            <a:off x="6063910" y="1074829"/>
            <a:ext cx="637674" cy="1990599"/>
          </a:xfrm>
          <a:prstGeom prst="straightConnector1">
            <a:avLst/>
          </a:prstGeom>
          <a:noFill/>
          <a:ln w="9525" cap="flat" cmpd="sng">
            <a:solidFill>
              <a:schemeClr val="accent1"/>
            </a:solidFill>
            <a:prstDash val="solid"/>
            <a:miter lim="800000"/>
            <a:headEnd type="none" w="sm" len="sm"/>
            <a:tailEnd type="triangle" w="med" len="med"/>
          </a:ln>
        </p:spPr>
      </p:cxnSp>
      <p:cxnSp>
        <p:nvCxnSpPr>
          <p:cNvPr id="503" name="Google Shape;503;p35"/>
          <p:cNvCxnSpPr/>
          <p:nvPr/>
        </p:nvCxnSpPr>
        <p:spPr>
          <a:xfrm rot="10800000" flipH="1">
            <a:off x="6063910" y="1074829"/>
            <a:ext cx="637674" cy="976354"/>
          </a:xfrm>
          <a:prstGeom prst="straightConnector1">
            <a:avLst/>
          </a:prstGeom>
          <a:noFill/>
          <a:ln w="9525" cap="flat" cmpd="sng">
            <a:solidFill>
              <a:schemeClr val="accent1"/>
            </a:solidFill>
            <a:prstDash val="solid"/>
            <a:miter lim="800000"/>
            <a:headEnd type="none" w="sm" len="sm"/>
            <a:tailEnd type="triangle" w="med" len="med"/>
          </a:ln>
        </p:spPr>
      </p:cxnSp>
      <p:cxnSp>
        <p:nvCxnSpPr>
          <p:cNvPr id="504" name="Google Shape;504;p35"/>
          <p:cNvCxnSpPr/>
          <p:nvPr/>
        </p:nvCxnSpPr>
        <p:spPr>
          <a:xfrm>
            <a:off x="6063910" y="2051183"/>
            <a:ext cx="637674" cy="1014245"/>
          </a:xfrm>
          <a:prstGeom prst="straightConnector1">
            <a:avLst/>
          </a:prstGeom>
          <a:noFill/>
          <a:ln w="9525" cap="flat" cmpd="sng">
            <a:solidFill>
              <a:schemeClr val="accent1"/>
            </a:solidFill>
            <a:prstDash val="solid"/>
            <a:miter lim="800000"/>
            <a:headEnd type="none" w="sm" len="sm"/>
            <a:tailEnd type="triangle" w="med" len="med"/>
          </a:ln>
        </p:spPr>
      </p:cxnSp>
      <p:cxnSp>
        <p:nvCxnSpPr>
          <p:cNvPr id="505" name="Google Shape;505;p35"/>
          <p:cNvCxnSpPr/>
          <p:nvPr/>
        </p:nvCxnSpPr>
        <p:spPr>
          <a:xfrm>
            <a:off x="6063910" y="2051183"/>
            <a:ext cx="637674" cy="1990599"/>
          </a:xfrm>
          <a:prstGeom prst="straightConnector1">
            <a:avLst/>
          </a:prstGeom>
          <a:noFill/>
          <a:ln w="9525" cap="flat" cmpd="sng">
            <a:solidFill>
              <a:schemeClr val="accent1"/>
            </a:solidFill>
            <a:prstDash val="solid"/>
            <a:miter lim="800000"/>
            <a:headEnd type="none" w="sm" len="sm"/>
            <a:tailEnd type="triangle" w="med" len="med"/>
          </a:ln>
        </p:spPr>
      </p:cxn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09"/>
        <p:cNvGrpSpPr/>
        <p:nvPr/>
      </p:nvGrpSpPr>
      <p:grpSpPr>
        <a:xfrm>
          <a:off x="0" y="0"/>
          <a:ext cx="0" cy="0"/>
          <a:chOff x="0" y="0"/>
          <a:chExt cx="0" cy="0"/>
        </a:xfrm>
      </p:grpSpPr>
      <p:sp>
        <p:nvSpPr>
          <p:cNvPr id="510" name="Google Shape;510;p36"/>
          <p:cNvSpPr txBox="1"/>
          <p:nvPr/>
        </p:nvSpPr>
        <p:spPr>
          <a:xfrm>
            <a:off x="128337" y="129790"/>
            <a:ext cx="11582400" cy="58477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a:solidFill>
                  <a:schemeClr val="dk1"/>
                </a:solidFill>
                <a:latin typeface="Calibri"/>
                <a:ea typeface="Calibri"/>
                <a:cs typeface="Calibri"/>
                <a:sym typeface="Calibri"/>
              </a:rPr>
              <a:t>Do you need to use Deep Learning?</a:t>
            </a:r>
            <a:endParaRPr sz="3200" b="1" i="0" u="none" strike="noStrike" cap="none">
              <a:solidFill>
                <a:schemeClr val="dk1"/>
              </a:solidFill>
              <a:latin typeface="Calibri"/>
              <a:ea typeface="Calibri"/>
              <a:cs typeface="Calibri"/>
              <a:sym typeface="Calibri"/>
            </a:endParaRPr>
          </a:p>
        </p:txBody>
      </p:sp>
      <p:sp>
        <p:nvSpPr>
          <p:cNvPr id="511" name="Google Shape;511;p36"/>
          <p:cNvSpPr txBox="1"/>
          <p:nvPr/>
        </p:nvSpPr>
        <p:spPr>
          <a:xfrm>
            <a:off x="128337" y="1695455"/>
            <a:ext cx="10480748" cy="346709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Calibri"/>
                <a:ea typeface="Calibri"/>
                <a:cs typeface="Calibri"/>
                <a:sym typeface="Calibri"/>
              </a:rPr>
              <a:t>If your data looks like a spreadsheet and you doing analytics – then you probably don’t need Deep Learning. You can use conventional Data Science methods.</a:t>
            </a:r>
            <a:endParaRPr/>
          </a:p>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Calibri"/>
                <a:ea typeface="Calibri"/>
                <a:cs typeface="Calibri"/>
                <a:sym typeface="Calibri"/>
              </a:rPr>
              <a:t>But if you need to do more complex tasks, like converting speech to text, doing language translations, extracting information from text, controlling a robot or self-driving car, etc. – then you need Deep Learning methods.</a:t>
            </a:r>
            <a:endParaRPr/>
          </a:p>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Calibri"/>
                <a:ea typeface="Calibri"/>
                <a:cs typeface="Calibri"/>
                <a:sym typeface="Calibri"/>
              </a:rPr>
              <a:t>Many of complex tasks were already solved and available for you </a:t>
            </a:r>
            <a:endParaRPr/>
          </a:p>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Calibri"/>
                <a:ea typeface="Calibri"/>
                <a:cs typeface="Calibri"/>
                <a:sym typeface="Calibri"/>
              </a:rPr>
              <a:t>on major clouds (Google Translate, Azure Cognitive Services, etc.)</a:t>
            </a:r>
            <a:endParaRPr sz="2400" b="0" i="0" u="none" strike="noStrike" cap="none">
              <a:solidFill>
                <a:schemeClr val="dk1"/>
              </a:solidFill>
              <a:latin typeface="Calibri"/>
              <a:ea typeface="Calibri"/>
              <a:cs typeface="Calibri"/>
              <a:sym typeface="Calibri"/>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15"/>
        <p:cNvGrpSpPr/>
        <p:nvPr/>
      </p:nvGrpSpPr>
      <p:grpSpPr>
        <a:xfrm>
          <a:off x="0" y="0"/>
          <a:ext cx="0" cy="0"/>
          <a:chOff x="0" y="0"/>
          <a:chExt cx="0" cy="0"/>
        </a:xfrm>
      </p:grpSpPr>
      <p:sp>
        <p:nvSpPr>
          <p:cNvPr id="516" name="Google Shape;516;p37"/>
          <p:cNvSpPr txBox="1"/>
          <p:nvPr/>
        </p:nvSpPr>
        <p:spPr>
          <a:xfrm>
            <a:off x="272715" y="128336"/>
            <a:ext cx="7400121" cy="672966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600"/>
              <a:buFont typeface="Arial"/>
              <a:buNone/>
            </a:pPr>
            <a:r>
              <a:rPr lang="en-US" sz="3600" b="1" i="0" u="none" strike="noStrike" cap="none">
                <a:solidFill>
                  <a:schemeClr val="dk1"/>
                </a:solidFill>
                <a:latin typeface="Calibri"/>
                <a:ea typeface="Calibri"/>
                <a:cs typeface="Calibri"/>
                <a:sym typeface="Calibri"/>
              </a:rPr>
              <a:t>Examples of network architectures:</a:t>
            </a:r>
            <a:endParaRPr sz="36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endParaRPr sz="1600" b="1"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chemeClr val="dk1"/>
                </a:solidFill>
                <a:latin typeface="Calibri"/>
                <a:ea typeface="Calibri"/>
                <a:cs typeface="Calibri"/>
                <a:sym typeface="Calibri"/>
              </a:rPr>
              <a:t>Feed-Forward Network</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endParaRPr sz="2000" b="1"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chemeClr val="dk1"/>
                </a:solidFill>
                <a:latin typeface="Calibri"/>
                <a:ea typeface="Calibri"/>
                <a:cs typeface="Calibri"/>
                <a:sym typeface="Calibri"/>
              </a:rPr>
              <a:t>Deep Belief Network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chemeClr val="dk1"/>
                </a:solidFill>
                <a:latin typeface="Calibri"/>
                <a:ea typeface="Calibri"/>
                <a:cs typeface="Calibri"/>
                <a:sym typeface="Calibri"/>
              </a:rPr>
              <a:t>(many layers of Restricted Boltzmann Machines (RBMs)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endParaRPr sz="2000" b="1"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chemeClr val="dk1"/>
                </a:solidFill>
                <a:latin typeface="Calibri"/>
                <a:ea typeface="Calibri"/>
                <a:cs typeface="Calibri"/>
                <a:sym typeface="Calibri"/>
              </a:rPr>
              <a:t>Convolutional Neural Network (CNN)</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chemeClr val="dk1"/>
                </a:solidFill>
                <a:latin typeface="Calibri"/>
                <a:ea typeface="Calibri"/>
                <a:cs typeface="Calibri"/>
                <a:sym typeface="Calibri"/>
              </a:rPr>
              <a:t>Recurrent Neural Network (RNN)</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chemeClr val="dk1"/>
                </a:solidFill>
                <a:latin typeface="Calibri"/>
                <a:ea typeface="Calibri"/>
                <a:cs typeface="Calibri"/>
                <a:sym typeface="Calibri"/>
              </a:rPr>
              <a:t>Autoencoders</a:t>
            </a:r>
            <a:endParaRPr sz="2400" b="1"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chemeClr val="dk1"/>
                </a:solidFill>
                <a:latin typeface="Calibri"/>
                <a:ea typeface="Calibri"/>
                <a:cs typeface="Calibri"/>
                <a:sym typeface="Calibri"/>
              </a:rPr>
              <a:t>Generative Adversarial Network (GAN)</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chemeClr val="dk1"/>
                </a:solidFill>
                <a:latin typeface="Calibri"/>
                <a:ea typeface="Calibri"/>
                <a:cs typeface="Calibri"/>
                <a:sym typeface="Calibri"/>
              </a:rPr>
              <a:t>Reinforcement Learning</a:t>
            </a:r>
            <a:endParaRPr/>
          </a:p>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chemeClr val="dk1"/>
                </a:solidFill>
                <a:latin typeface="Calibri"/>
                <a:ea typeface="Calibri"/>
                <a:cs typeface="Calibri"/>
                <a:sym typeface="Calibri"/>
              </a:rPr>
              <a:t>Etc. Etc.</a:t>
            </a:r>
            <a:endParaRPr sz="1400" b="0" i="0" u="none" strike="noStrike" cap="none">
              <a:solidFill>
                <a:srgbClr val="000000"/>
              </a:solidFill>
              <a:latin typeface="Arial"/>
              <a:ea typeface="Arial"/>
              <a:cs typeface="Arial"/>
              <a:sym typeface="Arial"/>
            </a:endParaRPr>
          </a:p>
        </p:txBody>
      </p:sp>
      <p:pic>
        <p:nvPicPr>
          <p:cNvPr id="517" name="Google Shape;517;p37"/>
          <p:cNvPicPr preferRelativeResize="0"/>
          <p:nvPr/>
        </p:nvPicPr>
        <p:blipFill rotWithShape="1">
          <a:blip r:embed="rId3">
            <a:alphaModFix/>
          </a:blip>
          <a:srcRect/>
          <a:stretch/>
        </p:blipFill>
        <p:spPr>
          <a:xfrm>
            <a:off x="8213556" y="609599"/>
            <a:ext cx="3635906" cy="2294021"/>
          </a:xfrm>
          <a:prstGeom prst="rect">
            <a:avLst/>
          </a:prstGeom>
          <a:noFill/>
          <a:ln>
            <a:noFill/>
          </a:ln>
        </p:spPr>
      </p:pic>
      <p:pic>
        <p:nvPicPr>
          <p:cNvPr id="518" name="Google Shape;518;p37"/>
          <p:cNvPicPr preferRelativeResize="0"/>
          <p:nvPr/>
        </p:nvPicPr>
        <p:blipFill rotWithShape="1">
          <a:blip r:embed="rId4">
            <a:alphaModFix/>
          </a:blip>
          <a:srcRect/>
          <a:stretch/>
        </p:blipFill>
        <p:spPr>
          <a:xfrm>
            <a:off x="7943196" y="2791326"/>
            <a:ext cx="4176625" cy="1307356"/>
          </a:xfrm>
          <a:prstGeom prst="rect">
            <a:avLst/>
          </a:prstGeom>
          <a:noFill/>
          <a:ln>
            <a:noFill/>
          </a:ln>
        </p:spPr>
      </p:pic>
      <p:pic>
        <p:nvPicPr>
          <p:cNvPr id="519" name="Google Shape;519;p37"/>
          <p:cNvPicPr preferRelativeResize="0"/>
          <p:nvPr/>
        </p:nvPicPr>
        <p:blipFill rotWithShape="1">
          <a:blip r:embed="rId5">
            <a:alphaModFix/>
          </a:blip>
          <a:srcRect/>
          <a:stretch/>
        </p:blipFill>
        <p:spPr>
          <a:xfrm>
            <a:off x="8115983" y="4247626"/>
            <a:ext cx="4003838" cy="1258349"/>
          </a:xfrm>
          <a:prstGeom prst="rect">
            <a:avLst/>
          </a:prstGeom>
          <a:noFill/>
          <a:ln>
            <a:noFill/>
          </a:ln>
        </p:spPr>
      </p:pic>
      <p:cxnSp>
        <p:nvCxnSpPr>
          <p:cNvPr id="520" name="Google Shape;520;p37"/>
          <p:cNvCxnSpPr>
            <a:endCxn id="519" idx="1"/>
          </p:cNvCxnSpPr>
          <p:nvPr/>
        </p:nvCxnSpPr>
        <p:spPr>
          <a:xfrm>
            <a:off x="4828583" y="4395601"/>
            <a:ext cx="3287400" cy="481200"/>
          </a:xfrm>
          <a:prstGeom prst="straightConnector1">
            <a:avLst/>
          </a:prstGeom>
          <a:noFill/>
          <a:ln w="9525" cap="flat" cmpd="sng">
            <a:solidFill>
              <a:schemeClr val="accent1"/>
            </a:solidFill>
            <a:prstDash val="solid"/>
            <a:miter lim="800000"/>
            <a:headEnd type="none" w="sm" len="sm"/>
            <a:tailEnd type="triangle" w="med" len="med"/>
          </a:ln>
        </p:spPr>
      </p:cxnSp>
      <p:cxnSp>
        <p:nvCxnSpPr>
          <p:cNvPr id="521" name="Google Shape;521;p37"/>
          <p:cNvCxnSpPr/>
          <p:nvPr/>
        </p:nvCxnSpPr>
        <p:spPr>
          <a:xfrm rot="10800000" flipH="1">
            <a:off x="4828674" y="3529263"/>
            <a:ext cx="2844162" cy="160421"/>
          </a:xfrm>
          <a:prstGeom prst="straightConnector1">
            <a:avLst/>
          </a:prstGeom>
          <a:noFill/>
          <a:ln w="9525" cap="flat" cmpd="sng">
            <a:solidFill>
              <a:schemeClr val="accent1"/>
            </a:solidFill>
            <a:prstDash val="solid"/>
            <a:miter lim="800000"/>
            <a:headEnd type="none" w="sm" len="sm"/>
            <a:tailEnd type="triangle" w="med" len="med"/>
          </a:ln>
        </p:spPr>
      </p:cxnSp>
      <p:cxnSp>
        <p:nvCxnSpPr>
          <p:cNvPr id="522" name="Google Shape;522;p37"/>
          <p:cNvCxnSpPr/>
          <p:nvPr/>
        </p:nvCxnSpPr>
        <p:spPr>
          <a:xfrm rot="10800000" flipH="1">
            <a:off x="5309937" y="2245895"/>
            <a:ext cx="2806046" cy="657725"/>
          </a:xfrm>
          <a:prstGeom prst="straightConnector1">
            <a:avLst/>
          </a:prstGeom>
          <a:noFill/>
          <a:ln w="9525" cap="flat" cmpd="sng">
            <a:solidFill>
              <a:schemeClr val="accent1"/>
            </a:solidFill>
            <a:prstDash val="solid"/>
            <a:miter lim="800000"/>
            <a:headEnd type="none" w="sm" len="sm"/>
            <a:tailEnd type="triangle" w="med" len="med"/>
          </a:ln>
        </p:spPr>
      </p:cxn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26"/>
        <p:cNvGrpSpPr/>
        <p:nvPr/>
      </p:nvGrpSpPr>
      <p:grpSpPr>
        <a:xfrm>
          <a:off x="0" y="0"/>
          <a:ext cx="0" cy="0"/>
          <a:chOff x="0" y="0"/>
          <a:chExt cx="0" cy="0"/>
        </a:xfrm>
      </p:grpSpPr>
      <p:pic>
        <p:nvPicPr>
          <p:cNvPr id="527" name="Google Shape;527;p38"/>
          <p:cNvPicPr preferRelativeResize="0"/>
          <p:nvPr/>
        </p:nvPicPr>
        <p:blipFill rotWithShape="1">
          <a:blip r:embed="rId3">
            <a:alphaModFix/>
          </a:blip>
          <a:srcRect/>
          <a:stretch/>
        </p:blipFill>
        <p:spPr>
          <a:xfrm>
            <a:off x="0" y="2178422"/>
            <a:ext cx="7297238" cy="4604084"/>
          </a:xfrm>
          <a:prstGeom prst="rect">
            <a:avLst/>
          </a:prstGeom>
          <a:noFill/>
          <a:ln>
            <a:noFill/>
          </a:ln>
        </p:spPr>
      </p:pic>
      <p:sp>
        <p:nvSpPr>
          <p:cNvPr id="528" name="Google Shape;528;p38"/>
          <p:cNvSpPr txBox="1"/>
          <p:nvPr/>
        </p:nvSpPr>
        <p:spPr>
          <a:xfrm>
            <a:off x="7443537" y="112295"/>
            <a:ext cx="4748463" cy="6463308"/>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rgbClr val="FF0000"/>
                </a:solidFill>
                <a:latin typeface="Calibri"/>
                <a:ea typeface="Calibri"/>
                <a:cs typeface="Calibri"/>
                <a:sym typeface="Calibri"/>
              </a:rPr>
              <a:t>Question 1. C1 in the layer 1 has 6 feature maps, does that mean there are six convolutional kernels? </a:t>
            </a:r>
            <a:endParaRPr sz="1400" b="1" i="0" u="none" strike="noStrike" cap="none">
              <a:solidFill>
                <a:srgbClr val="FF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Calibri"/>
                <a:ea typeface="Calibri"/>
                <a:cs typeface="Calibri"/>
                <a:sym typeface="Calibri"/>
              </a:rPr>
              <a:t>Each convolutional kernel is used to generate a feature map based on input.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Calibri"/>
                <a:ea typeface="Calibri"/>
                <a:cs typeface="Calibri"/>
                <a:sym typeface="Calibri"/>
              </a:rPr>
              <a:t>There are 6 convolutional kernels and each is used to generate a feature map based on input.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Calibri"/>
                <a:ea typeface="Calibri"/>
                <a:cs typeface="Calibri"/>
                <a:sym typeface="Calibri"/>
              </a:rPr>
              <a:t>Another way to say this is that there are 6 filters or 3D sets of weights.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70C0"/>
                </a:solidFill>
                <a:latin typeface="Calibri"/>
                <a:ea typeface="Calibri"/>
                <a:cs typeface="Calibri"/>
                <a:sym typeface="Calibri"/>
              </a:rPr>
              <a:t>What this image doesn't show, that it probably should, to make it clearer is that typically images have 3 channels, say </a:t>
            </a:r>
            <a:r>
              <a:rPr lang="en-US" sz="1200" b="0" i="0" u="none" strike="noStrike" cap="none">
                <a:solidFill>
                  <a:srgbClr val="FF0000"/>
                </a:solidFill>
                <a:latin typeface="Calibri"/>
                <a:ea typeface="Calibri"/>
                <a:cs typeface="Calibri"/>
                <a:sym typeface="Calibri"/>
              </a:rPr>
              <a:t>red, green, and blue</a:t>
            </a:r>
            <a:r>
              <a:rPr lang="en-US" sz="1200" b="0" i="0" u="none" strike="noStrike" cap="none">
                <a:solidFill>
                  <a:srgbClr val="0070C0"/>
                </a:solidFill>
                <a:latin typeface="Calibri"/>
                <a:ea typeface="Calibri"/>
                <a:cs typeface="Calibri"/>
                <a:sym typeface="Calibri"/>
              </a:rPr>
              <a:t>. So the weights that map you from the input to C1 are of shape/dimension 3x5x5 not just 5x5. The same 3 dimensional weights, or kernel, are applied across the entire 3x32x32 image to generate a 2 dimensional feature map in C1. There are 6 kernels (each 3x5x5) in this example so that makes 6 feature maps ( each 28x28 since the stride is 1 and padding is zero) in this example, each of which is the result of applying a 3x5x5 kernel across the input. </a:t>
            </a:r>
            <a:endParaRPr sz="1200" b="0" i="0" u="none" strike="noStrike" cap="none">
              <a:solidFill>
                <a:srgbClr val="0070C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70C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70C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rgbClr val="FF0000"/>
                </a:solidFill>
                <a:latin typeface="Calibri"/>
                <a:ea typeface="Calibri"/>
                <a:cs typeface="Calibri"/>
                <a:sym typeface="Calibri"/>
              </a:rPr>
              <a:t>Question 2. S1 in layer 1 has 6 feature maps, C2 in layer 2 has 16 feature maps. What is the process look like to get these 16 feature maps based on 6 feature maps in S1?</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Calibri"/>
                <a:ea typeface="Calibri"/>
                <a:cs typeface="Calibri"/>
                <a:sym typeface="Calibri"/>
              </a:rPr>
              <a:t>Now do the same thing we did in layer one, but do it for layer 2, except this time the number of channels is not 3 (RGB) but 6, six for the number of feature maps/filters in S1. There are now 16 unique kernels each of shape/dimension 6x5x5. Each layer 2 kernel is applied across all of S1 to generate a 2D feature map in C2. This is done 16 times for each unique kernel in layer 2, all 16, to generate the 16 feature maps in layer 2 (each 10x10 since stride is 1 and padding is zero).</a:t>
            </a:r>
            <a:endParaRPr sz="1400" b="0" i="0" u="none" strike="noStrike" cap="none">
              <a:solidFill>
                <a:schemeClr val="dk1"/>
              </a:solidFill>
              <a:latin typeface="Calibri"/>
              <a:ea typeface="Calibri"/>
              <a:cs typeface="Calibri"/>
              <a:sym typeface="Calibri"/>
            </a:endParaRPr>
          </a:p>
        </p:txBody>
      </p:sp>
      <p:pic>
        <p:nvPicPr>
          <p:cNvPr id="529" name="Google Shape;529;p38"/>
          <p:cNvPicPr preferRelativeResize="0"/>
          <p:nvPr/>
        </p:nvPicPr>
        <p:blipFill rotWithShape="1">
          <a:blip r:embed="rId4">
            <a:alphaModFix/>
          </a:blip>
          <a:srcRect/>
          <a:stretch/>
        </p:blipFill>
        <p:spPr>
          <a:xfrm>
            <a:off x="0" y="0"/>
            <a:ext cx="1691621" cy="1691621"/>
          </a:xfrm>
          <a:prstGeom prst="rect">
            <a:avLst/>
          </a:prstGeom>
          <a:noFill/>
          <a:ln>
            <a:noFill/>
          </a:ln>
        </p:spPr>
      </p:pic>
      <p:sp>
        <p:nvSpPr>
          <p:cNvPr id="530" name="Google Shape;530;p38"/>
          <p:cNvSpPr txBox="1"/>
          <p:nvPr/>
        </p:nvSpPr>
        <p:spPr>
          <a:xfrm>
            <a:off x="1770685" y="591668"/>
            <a:ext cx="3527456" cy="83099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Calibri"/>
                <a:ea typeface="Calibri"/>
                <a:cs typeface="Calibri"/>
                <a:sym typeface="Calibri"/>
              </a:rPr>
              <a:t>Yann LeCun (NYU, FB)</a:t>
            </a:r>
            <a:br>
              <a:rPr lang="en-US" sz="2400" b="0" i="0" u="none" strike="noStrike" cap="none">
                <a:solidFill>
                  <a:schemeClr val="dk1"/>
                </a:solidFill>
                <a:latin typeface="Calibri"/>
                <a:ea typeface="Calibri"/>
                <a:cs typeface="Calibri"/>
                <a:sym typeface="Calibri"/>
              </a:rPr>
            </a:br>
            <a:r>
              <a:rPr lang="en-US" sz="2400" b="0" i="0" u="none" strike="noStrike" cap="none">
                <a:solidFill>
                  <a:schemeClr val="dk1"/>
                </a:solidFill>
                <a:latin typeface="Calibri"/>
                <a:ea typeface="Calibri"/>
                <a:cs typeface="Calibri"/>
                <a:sym typeface="Calibri"/>
              </a:rPr>
              <a:t>1998 paper on LeNets</a:t>
            </a:r>
            <a:endParaRPr sz="2400" b="0" i="0" u="none" strike="noStrike" cap="none">
              <a:solidFill>
                <a:schemeClr val="dk1"/>
              </a:solidFill>
              <a:latin typeface="Calibri"/>
              <a:ea typeface="Calibri"/>
              <a:cs typeface="Calibri"/>
              <a:sym typeface="Calibri"/>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34"/>
        <p:cNvGrpSpPr/>
        <p:nvPr/>
      </p:nvGrpSpPr>
      <p:grpSpPr>
        <a:xfrm>
          <a:off x="0" y="0"/>
          <a:ext cx="0" cy="0"/>
          <a:chOff x="0" y="0"/>
          <a:chExt cx="0" cy="0"/>
        </a:xfrm>
      </p:grpSpPr>
      <p:sp>
        <p:nvSpPr>
          <p:cNvPr id="535" name="Google Shape;535;p39"/>
          <p:cNvSpPr txBox="1"/>
          <p:nvPr/>
        </p:nvSpPr>
        <p:spPr>
          <a:xfrm>
            <a:off x="596050" y="1250175"/>
            <a:ext cx="10458000" cy="505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https://medium.com/@siddharthdas_32104/cnns-architectures-lenet-alexnet-vgg-googlenet-resnet-and-more-666091488df5</a:t>
            </a:r>
            <a:endParaRPr sz="1400" b="0" i="0" u="none" strike="noStrike" cap="none">
              <a:solidFill>
                <a:srgbClr val="000000"/>
              </a:solidFill>
              <a:latin typeface="Arial"/>
              <a:ea typeface="Arial"/>
              <a:cs typeface="Arial"/>
              <a:sym typeface="Arial"/>
            </a:endParaRPr>
          </a:p>
        </p:txBody>
      </p:sp>
      <p:sp>
        <p:nvSpPr>
          <p:cNvPr id="536" name="Google Shape;536;p39"/>
          <p:cNvSpPr txBox="1"/>
          <p:nvPr/>
        </p:nvSpPr>
        <p:spPr>
          <a:xfrm>
            <a:off x="596050" y="285375"/>
            <a:ext cx="6737100" cy="964800"/>
          </a:xfrm>
          <a:prstGeom prst="rect">
            <a:avLst/>
          </a:prstGeom>
          <a:noFill/>
          <a:ln>
            <a:noFill/>
          </a:ln>
        </p:spPr>
        <p:txBody>
          <a:bodyPr spcFirstLastPara="1" wrap="square" lIns="91425" tIns="91425" rIns="91425" bIns="91425" anchor="t" anchorCtr="0">
            <a:noAutofit/>
          </a:bodyPr>
          <a:lstStyle/>
          <a:p>
            <a:pPr marL="0" marR="0" lvl="0" indent="0" algn="l" rtl="0">
              <a:lnSpc>
                <a:spcPct val="104000"/>
              </a:lnSpc>
              <a:spcBef>
                <a:spcPts val="0"/>
              </a:spcBef>
              <a:spcAft>
                <a:spcPts val="0"/>
              </a:spcAft>
              <a:buClr>
                <a:schemeClr val="dk1"/>
              </a:buClr>
              <a:buSzPts val="1100"/>
              <a:buFont typeface="Arial"/>
              <a:buNone/>
            </a:pPr>
            <a:r>
              <a:rPr lang="en-US" sz="2400" b="1" i="0" u="none" strike="noStrike" cap="none">
                <a:solidFill>
                  <a:schemeClr val="dk1"/>
                </a:solidFill>
                <a:latin typeface="Arial"/>
                <a:ea typeface="Arial"/>
                <a:cs typeface="Arial"/>
                <a:sym typeface="Arial"/>
              </a:rPr>
              <a:t>CNNs Architectures: LeNet, AlexNet, VGG, GoogLeNet, ResNet and more …</a:t>
            </a:r>
            <a:endParaRPr sz="2400" b="1"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pic>
        <p:nvPicPr>
          <p:cNvPr id="537" name="Google Shape;537;p39"/>
          <p:cNvPicPr preferRelativeResize="0"/>
          <p:nvPr/>
        </p:nvPicPr>
        <p:blipFill rotWithShape="1">
          <a:blip r:embed="rId3">
            <a:alphaModFix/>
          </a:blip>
          <a:srcRect/>
          <a:stretch/>
        </p:blipFill>
        <p:spPr>
          <a:xfrm>
            <a:off x="596050" y="2559938"/>
            <a:ext cx="10077450" cy="40862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sp>
        <p:nvSpPr>
          <p:cNvPr id="542" name="Google Shape;542;p40"/>
          <p:cNvSpPr txBox="1"/>
          <p:nvPr/>
        </p:nvSpPr>
        <p:spPr>
          <a:xfrm>
            <a:off x="42583" y="126501"/>
            <a:ext cx="6387352" cy="58477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a:solidFill>
                  <a:schemeClr val="dk1"/>
                </a:solidFill>
                <a:latin typeface="Calibri"/>
                <a:ea typeface="Calibri"/>
                <a:cs typeface="Calibri"/>
                <a:sym typeface="Calibri"/>
              </a:rPr>
              <a:t>Signal Processing – Digital Filters.</a:t>
            </a:r>
            <a:endParaRPr sz="1400" b="0" i="0" u="none" strike="noStrike" cap="none">
              <a:solidFill>
                <a:srgbClr val="000000"/>
              </a:solidFill>
              <a:latin typeface="Arial"/>
              <a:ea typeface="Arial"/>
              <a:cs typeface="Arial"/>
              <a:sym typeface="Arial"/>
            </a:endParaRPr>
          </a:p>
        </p:txBody>
      </p:sp>
      <p:pic>
        <p:nvPicPr>
          <p:cNvPr id="543" name="Google Shape;543;p40"/>
          <p:cNvPicPr preferRelativeResize="0"/>
          <p:nvPr/>
        </p:nvPicPr>
        <p:blipFill rotWithShape="1">
          <a:blip r:embed="rId3">
            <a:alphaModFix/>
          </a:blip>
          <a:srcRect/>
          <a:stretch/>
        </p:blipFill>
        <p:spPr>
          <a:xfrm>
            <a:off x="485655" y="887505"/>
            <a:ext cx="4967128" cy="2284879"/>
          </a:xfrm>
          <a:prstGeom prst="rect">
            <a:avLst/>
          </a:prstGeom>
          <a:noFill/>
          <a:ln>
            <a:noFill/>
          </a:ln>
        </p:spPr>
      </p:pic>
      <p:pic>
        <p:nvPicPr>
          <p:cNvPr id="544" name="Google Shape;544;p40"/>
          <p:cNvPicPr preferRelativeResize="0"/>
          <p:nvPr/>
        </p:nvPicPr>
        <p:blipFill rotWithShape="1">
          <a:blip r:embed="rId4">
            <a:alphaModFix/>
          </a:blip>
          <a:srcRect/>
          <a:stretch/>
        </p:blipFill>
        <p:spPr>
          <a:xfrm>
            <a:off x="6871447" y="2791753"/>
            <a:ext cx="5183094" cy="3970250"/>
          </a:xfrm>
          <a:prstGeom prst="rect">
            <a:avLst/>
          </a:prstGeom>
          <a:noFill/>
          <a:ln>
            <a:noFill/>
          </a:ln>
        </p:spPr>
      </p:pic>
      <p:sp>
        <p:nvSpPr>
          <p:cNvPr id="545" name="Google Shape;545;p40"/>
          <p:cNvSpPr txBox="1"/>
          <p:nvPr/>
        </p:nvSpPr>
        <p:spPr>
          <a:xfrm>
            <a:off x="1953745" y="3603250"/>
            <a:ext cx="3099547"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800" b="1" i="0" u="none" strike="noStrike" cap="none">
                <a:solidFill>
                  <a:srgbClr val="000000"/>
                </a:solidFill>
                <a:latin typeface="Arial"/>
                <a:ea typeface="Arial"/>
                <a:cs typeface="Arial"/>
                <a:sym typeface="Arial"/>
              </a:rPr>
              <a:t>Low-Pass Filtering</a:t>
            </a:r>
            <a:endParaRPr/>
          </a:p>
        </p:txBody>
      </p:sp>
      <p:pic>
        <p:nvPicPr>
          <p:cNvPr id="546" name="Google Shape;546;p40"/>
          <p:cNvPicPr preferRelativeResize="0"/>
          <p:nvPr/>
        </p:nvPicPr>
        <p:blipFill rotWithShape="1">
          <a:blip r:embed="rId5">
            <a:alphaModFix/>
          </a:blip>
          <a:srcRect/>
          <a:stretch/>
        </p:blipFill>
        <p:spPr>
          <a:xfrm>
            <a:off x="844924" y="4369076"/>
            <a:ext cx="5317191" cy="2309730"/>
          </a:xfrm>
          <a:prstGeom prst="rect">
            <a:avLst/>
          </a:prstGeom>
          <a:noFill/>
          <a:ln>
            <a:noFill/>
          </a:ln>
        </p:spPr>
      </p:pic>
      <p:sp>
        <p:nvSpPr>
          <p:cNvPr id="547" name="Google Shape;547;p40"/>
          <p:cNvSpPr txBox="1"/>
          <p:nvPr/>
        </p:nvSpPr>
        <p:spPr>
          <a:xfrm>
            <a:off x="7674535" y="1768334"/>
            <a:ext cx="3576918"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800" b="1" i="0" u="none" strike="noStrike" cap="none">
                <a:solidFill>
                  <a:srgbClr val="000000"/>
                </a:solidFill>
                <a:latin typeface="Arial"/>
                <a:ea typeface="Arial"/>
                <a:cs typeface="Arial"/>
                <a:sym typeface="Arial"/>
              </a:rPr>
              <a:t>Low-Pass Filter Design</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51"/>
        <p:cNvGrpSpPr/>
        <p:nvPr/>
      </p:nvGrpSpPr>
      <p:grpSpPr>
        <a:xfrm>
          <a:off x="0" y="0"/>
          <a:ext cx="0" cy="0"/>
          <a:chOff x="0" y="0"/>
          <a:chExt cx="0" cy="0"/>
        </a:xfrm>
      </p:grpSpPr>
      <p:sp>
        <p:nvSpPr>
          <p:cNvPr id="552" name="Google Shape;552;p41"/>
          <p:cNvSpPr txBox="1"/>
          <p:nvPr/>
        </p:nvSpPr>
        <p:spPr>
          <a:xfrm>
            <a:off x="42583" y="126501"/>
            <a:ext cx="6387352" cy="58477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a:solidFill>
                  <a:schemeClr val="dk1"/>
                </a:solidFill>
                <a:latin typeface="Calibri"/>
                <a:ea typeface="Calibri"/>
                <a:cs typeface="Calibri"/>
                <a:sym typeface="Calibri"/>
              </a:rPr>
              <a:t>Unfolding Computational Graphs.</a:t>
            </a:r>
            <a:endParaRPr sz="1400" b="0" i="0" u="none" strike="noStrike" cap="none">
              <a:solidFill>
                <a:srgbClr val="000000"/>
              </a:solidFill>
              <a:latin typeface="Arial"/>
              <a:ea typeface="Arial"/>
              <a:cs typeface="Arial"/>
              <a:sym typeface="Arial"/>
            </a:endParaRPr>
          </a:p>
        </p:txBody>
      </p:sp>
      <p:sp>
        <p:nvSpPr>
          <p:cNvPr id="553" name="Google Shape;553;p41"/>
          <p:cNvSpPr txBox="1"/>
          <p:nvPr/>
        </p:nvSpPr>
        <p:spPr>
          <a:xfrm>
            <a:off x="76947" y="766491"/>
            <a:ext cx="11080376" cy="73289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the idea of unfolding a recursive or recurrent computation into a computational graph that has a repetitive structure, </a:t>
            </a:r>
            <a:endParaRPr sz="18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typically corresponding to a chain of events. For example:</a:t>
            </a:r>
            <a:endParaRPr sz="1400" b="0" i="0" u="none" strike="noStrike" cap="none">
              <a:solidFill>
                <a:srgbClr val="000000"/>
              </a:solidFill>
              <a:latin typeface="Arial"/>
              <a:ea typeface="Arial"/>
              <a:cs typeface="Arial"/>
              <a:sym typeface="Arial"/>
            </a:endParaRPr>
          </a:p>
        </p:txBody>
      </p:sp>
      <p:pic>
        <p:nvPicPr>
          <p:cNvPr id="554" name="Google Shape;554;p41"/>
          <p:cNvPicPr preferRelativeResize="0"/>
          <p:nvPr/>
        </p:nvPicPr>
        <p:blipFill rotWithShape="1">
          <a:blip r:embed="rId3">
            <a:alphaModFix/>
          </a:blip>
          <a:srcRect/>
          <a:stretch/>
        </p:blipFill>
        <p:spPr>
          <a:xfrm>
            <a:off x="5921935" y="1138268"/>
            <a:ext cx="3048000" cy="660400"/>
          </a:xfrm>
          <a:prstGeom prst="rect">
            <a:avLst/>
          </a:prstGeom>
          <a:noFill/>
          <a:ln>
            <a:noFill/>
          </a:ln>
        </p:spPr>
      </p:pic>
      <p:sp>
        <p:nvSpPr>
          <p:cNvPr id="555" name="Google Shape;555;p41"/>
          <p:cNvSpPr txBox="1"/>
          <p:nvPr/>
        </p:nvSpPr>
        <p:spPr>
          <a:xfrm>
            <a:off x="85725" y="1785806"/>
            <a:ext cx="8982635" cy="3693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Where ”state of the system” s(t) is a function of the previous state s(t-1)</a:t>
            </a:r>
            <a:endParaRPr sz="1400" b="0" i="0" u="none" strike="noStrike" cap="none">
              <a:solidFill>
                <a:srgbClr val="000000"/>
              </a:solidFill>
              <a:latin typeface="Arial"/>
              <a:ea typeface="Arial"/>
              <a:cs typeface="Arial"/>
              <a:sym typeface="Arial"/>
            </a:endParaRPr>
          </a:p>
        </p:txBody>
      </p:sp>
      <p:pic>
        <p:nvPicPr>
          <p:cNvPr id="556" name="Google Shape;556;p41"/>
          <p:cNvPicPr preferRelativeResize="0"/>
          <p:nvPr/>
        </p:nvPicPr>
        <p:blipFill rotWithShape="1">
          <a:blip r:embed="rId4">
            <a:alphaModFix/>
          </a:blip>
          <a:srcRect/>
          <a:stretch/>
        </p:blipFill>
        <p:spPr>
          <a:xfrm>
            <a:off x="5921935" y="2233556"/>
            <a:ext cx="4470400" cy="736600"/>
          </a:xfrm>
          <a:prstGeom prst="rect">
            <a:avLst/>
          </a:prstGeom>
          <a:noFill/>
          <a:ln>
            <a:noFill/>
          </a:ln>
        </p:spPr>
      </p:pic>
      <p:sp>
        <p:nvSpPr>
          <p:cNvPr id="557" name="Google Shape;557;p41"/>
          <p:cNvSpPr txBox="1"/>
          <p:nvPr/>
        </p:nvSpPr>
        <p:spPr>
          <a:xfrm>
            <a:off x="53329" y="2919943"/>
            <a:ext cx="11389658" cy="98150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Each node represents the state at some time t, and the function f() maps the state at time “t” to the state at time “t+1”.</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Another example – same, but with additional external signal x(t):</a:t>
            </a:r>
            <a:endParaRPr sz="1800" b="0" i="0" u="none" strike="noStrike" cap="none">
              <a:solidFill>
                <a:schemeClr val="dk1"/>
              </a:solidFill>
              <a:latin typeface="Calibri"/>
              <a:ea typeface="Calibri"/>
              <a:cs typeface="Calibri"/>
              <a:sym typeface="Calibri"/>
            </a:endParaRPr>
          </a:p>
        </p:txBody>
      </p:sp>
      <p:pic>
        <p:nvPicPr>
          <p:cNvPr id="558" name="Google Shape;558;p41"/>
          <p:cNvPicPr preferRelativeResize="0"/>
          <p:nvPr/>
        </p:nvPicPr>
        <p:blipFill rotWithShape="1">
          <a:blip r:embed="rId5" cstate="email">
            <a:alphaModFix/>
            <a:extLst>
              <a:ext uri="{28A0092B-C50C-407E-A947-70E740481C1C}">
                <a14:useLocalDpi xmlns:a14="http://schemas.microsoft.com/office/drawing/2010/main"/>
              </a:ext>
            </a:extLst>
          </a:blip>
          <a:srcRect/>
          <a:stretch/>
        </p:blipFill>
        <p:spPr>
          <a:xfrm>
            <a:off x="6674971" y="3434566"/>
            <a:ext cx="4208353" cy="660504"/>
          </a:xfrm>
          <a:prstGeom prst="rect">
            <a:avLst/>
          </a:prstGeom>
          <a:noFill/>
          <a:ln>
            <a:noFill/>
          </a:ln>
        </p:spPr>
      </p:pic>
      <p:sp>
        <p:nvSpPr>
          <p:cNvPr id="559" name="Google Shape;559;p41"/>
          <p:cNvSpPr txBox="1"/>
          <p:nvPr/>
        </p:nvSpPr>
        <p:spPr>
          <a:xfrm>
            <a:off x="85725" y="3986719"/>
            <a:ext cx="9359684" cy="694213"/>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Many recurrent neural networks use the above equation (or a similar equation) to define the values of their hidden units:</a:t>
            </a:r>
            <a:endParaRPr sz="1400" b="0" i="0" u="none" strike="noStrike" cap="none">
              <a:solidFill>
                <a:srgbClr val="000000"/>
              </a:solidFill>
              <a:latin typeface="Arial"/>
              <a:ea typeface="Arial"/>
              <a:cs typeface="Arial"/>
              <a:sym typeface="Arial"/>
            </a:endParaRPr>
          </a:p>
        </p:txBody>
      </p:sp>
      <p:pic>
        <p:nvPicPr>
          <p:cNvPr id="560" name="Google Shape;560;p41"/>
          <p:cNvPicPr preferRelativeResize="0"/>
          <p:nvPr/>
        </p:nvPicPr>
        <p:blipFill rotWithShape="1">
          <a:blip r:embed="rId6" cstate="email">
            <a:alphaModFix/>
            <a:extLst>
              <a:ext uri="{28A0092B-C50C-407E-A947-70E740481C1C}">
                <a14:useLocalDpi xmlns:a14="http://schemas.microsoft.com/office/drawing/2010/main"/>
              </a:ext>
            </a:extLst>
          </a:blip>
          <a:srcRect/>
          <a:stretch/>
        </p:blipFill>
        <p:spPr>
          <a:xfrm>
            <a:off x="6674971" y="4420660"/>
            <a:ext cx="3890138" cy="537010"/>
          </a:xfrm>
          <a:prstGeom prst="rect">
            <a:avLst/>
          </a:prstGeom>
          <a:noFill/>
          <a:ln>
            <a:noFill/>
          </a:ln>
        </p:spPr>
      </p:pic>
      <p:sp>
        <p:nvSpPr>
          <p:cNvPr id="561" name="Google Shape;561;p41"/>
          <p:cNvSpPr txBox="1"/>
          <p:nvPr/>
        </p:nvSpPr>
        <p:spPr>
          <a:xfrm>
            <a:off x="76947" y="4987007"/>
            <a:ext cx="11349317" cy="74144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Example: the RNN is used to predict the next word given previous words. It may not be necessary to store all of the information in the input sequence up to time t, but rather only enough information to predict the rest of the sentence.</a:t>
            </a:r>
            <a:endParaRPr sz="1400" b="0" i="0" u="none" strike="noStrike" cap="none">
              <a:solidFill>
                <a:srgbClr val="000000"/>
              </a:solidFill>
              <a:latin typeface="Arial"/>
              <a:ea typeface="Arial"/>
              <a:cs typeface="Arial"/>
              <a:sym typeface="Arial"/>
            </a:endParaRPr>
          </a:p>
        </p:txBody>
      </p:sp>
      <p:pic>
        <p:nvPicPr>
          <p:cNvPr id="562" name="Google Shape;562;p41"/>
          <p:cNvPicPr preferRelativeResize="0"/>
          <p:nvPr/>
        </p:nvPicPr>
        <p:blipFill rotWithShape="1">
          <a:blip r:embed="rId7">
            <a:alphaModFix/>
          </a:blip>
          <a:srcRect/>
          <a:stretch/>
        </p:blipFill>
        <p:spPr>
          <a:xfrm>
            <a:off x="3519207" y="5654402"/>
            <a:ext cx="4195856" cy="1159602"/>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5"/>
          <p:cNvSpPr/>
          <p:nvPr/>
        </p:nvSpPr>
        <p:spPr>
          <a:xfrm>
            <a:off x="9824213" y="942893"/>
            <a:ext cx="1440774" cy="1703949"/>
          </a:xfrm>
          <a:prstGeom prst="ellipse">
            <a:avLst/>
          </a:prstGeom>
          <a:solidFill>
            <a:srgbClr val="6DCFF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4" name="Google Shape;104;p15"/>
          <p:cNvSpPr/>
          <p:nvPr/>
        </p:nvSpPr>
        <p:spPr>
          <a:xfrm>
            <a:off x="8514412" y="3473727"/>
            <a:ext cx="2283385" cy="2738552"/>
          </a:xfrm>
          <a:prstGeom prst="ellipse">
            <a:avLst/>
          </a:prstGeom>
          <a:solidFill>
            <a:srgbClr val="6DCFF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5" name="Google Shape;105;p15"/>
          <p:cNvSpPr/>
          <p:nvPr/>
        </p:nvSpPr>
        <p:spPr>
          <a:xfrm>
            <a:off x="9929143" y="4508288"/>
            <a:ext cx="2003584" cy="1806385"/>
          </a:xfrm>
          <a:prstGeom prst="ellipse">
            <a:avLst/>
          </a:prstGeom>
          <a:solidFill>
            <a:srgbClr val="6DCFF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6" name="Google Shape;106;p15"/>
          <p:cNvSpPr/>
          <p:nvPr/>
        </p:nvSpPr>
        <p:spPr>
          <a:xfrm>
            <a:off x="10048503" y="2364219"/>
            <a:ext cx="2003584" cy="2738552"/>
          </a:xfrm>
          <a:prstGeom prst="ellipse">
            <a:avLst/>
          </a:prstGeom>
          <a:solidFill>
            <a:srgbClr val="6DCFF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7" name="Google Shape;107;p15"/>
          <p:cNvSpPr/>
          <p:nvPr/>
        </p:nvSpPr>
        <p:spPr>
          <a:xfrm>
            <a:off x="7728296" y="3747152"/>
            <a:ext cx="2344635" cy="1980210"/>
          </a:xfrm>
          <a:prstGeom prst="ellipse">
            <a:avLst/>
          </a:prstGeom>
          <a:solidFill>
            <a:srgbClr val="6DCFF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8" name="Google Shape;108;p15"/>
          <p:cNvSpPr/>
          <p:nvPr/>
        </p:nvSpPr>
        <p:spPr>
          <a:xfrm>
            <a:off x="7859639" y="2413051"/>
            <a:ext cx="2248583" cy="2085480"/>
          </a:xfrm>
          <a:prstGeom prst="ellipse">
            <a:avLst/>
          </a:prstGeom>
          <a:solidFill>
            <a:srgbClr val="6DCFF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09" name="Google Shape;109;p15"/>
          <p:cNvSpPr/>
          <p:nvPr/>
        </p:nvSpPr>
        <p:spPr>
          <a:xfrm>
            <a:off x="8160245" y="1184220"/>
            <a:ext cx="3836235" cy="2716403"/>
          </a:xfrm>
          <a:prstGeom prst="ellipse">
            <a:avLst/>
          </a:prstGeom>
          <a:solidFill>
            <a:srgbClr val="6DCFF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10" name="Google Shape;110;p15"/>
          <p:cNvSpPr txBox="1"/>
          <p:nvPr/>
        </p:nvSpPr>
        <p:spPr>
          <a:xfrm>
            <a:off x="538347" y="60740"/>
            <a:ext cx="11348852" cy="642646"/>
          </a:xfrm>
          <a:prstGeom prst="rect">
            <a:avLst/>
          </a:prstGeom>
          <a:noFill/>
          <a:ln>
            <a:noFill/>
          </a:ln>
        </p:spPr>
        <p:txBody>
          <a:bodyPr spcFirstLastPara="1" wrap="square" lIns="91425" tIns="45700" rIns="91425" bIns="45700" anchor="b" anchorCtr="0">
            <a:normAutofit fontScale="85000" lnSpcReduction="20000"/>
          </a:bodyPr>
          <a:lstStyle/>
          <a:p>
            <a:pPr marL="0" marR="0" lvl="0" indent="0" algn="ctr" rtl="0">
              <a:lnSpc>
                <a:spcPct val="90000"/>
              </a:lnSpc>
              <a:spcBef>
                <a:spcPts val="0"/>
              </a:spcBef>
              <a:spcAft>
                <a:spcPts val="0"/>
              </a:spcAft>
              <a:buClr>
                <a:srgbClr val="000000"/>
              </a:buClr>
              <a:buSzPct val="100000"/>
              <a:buFont typeface="Arial"/>
              <a:buNone/>
            </a:pPr>
            <a:r>
              <a:rPr lang="en-US" sz="6000" b="0" i="0" u="none" strike="noStrike" cap="none">
                <a:solidFill>
                  <a:schemeClr val="dk1"/>
                </a:solidFill>
                <a:latin typeface="Arial"/>
                <a:ea typeface="Arial"/>
                <a:cs typeface="Arial"/>
                <a:sym typeface="Arial"/>
              </a:rPr>
              <a:t>AI  in  Context</a:t>
            </a:r>
            <a:endParaRPr sz="6000" b="0" i="0" u="none" strike="noStrike" cap="none">
              <a:solidFill>
                <a:schemeClr val="dk1"/>
              </a:solidFill>
              <a:latin typeface="Arial"/>
              <a:ea typeface="Arial"/>
              <a:cs typeface="Arial"/>
              <a:sym typeface="Arial"/>
            </a:endParaRPr>
          </a:p>
        </p:txBody>
      </p:sp>
      <p:sp>
        <p:nvSpPr>
          <p:cNvPr id="111" name="Google Shape;111;p15"/>
          <p:cNvSpPr txBox="1"/>
          <p:nvPr/>
        </p:nvSpPr>
        <p:spPr>
          <a:xfrm>
            <a:off x="2249689" y="1127266"/>
            <a:ext cx="3586336" cy="529375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400" b="1" i="0" u="none" strike="noStrike" cap="none">
                <a:solidFill>
                  <a:schemeClr val="accent1"/>
                </a:solidFill>
                <a:latin typeface="Arial"/>
                <a:ea typeface="Arial"/>
                <a:cs typeface="Arial"/>
                <a:sym typeface="Arial"/>
              </a:rPr>
              <a:t>Artificial Intelligence (AI)</a:t>
            </a:r>
            <a:endParaRPr/>
          </a:p>
          <a:p>
            <a:pPr marL="0" marR="0" lvl="0" indent="0" algn="l" rtl="0">
              <a:lnSpc>
                <a:spcPct val="100000"/>
              </a:lnSpc>
              <a:spcBef>
                <a:spcPts val="0"/>
              </a:spcBef>
              <a:spcAft>
                <a:spcPts val="0"/>
              </a:spcAft>
              <a:buNone/>
            </a:pPr>
            <a:r>
              <a:rPr lang="en-US" sz="1600" b="0" i="0" u="none" strike="noStrike" cap="none">
                <a:solidFill>
                  <a:srgbClr val="000000"/>
                </a:solidFill>
                <a:latin typeface="Arial"/>
                <a:ea typeface="Arial"/>
                <a:cs typeface="Arial"/>
                <a:sym typeface="Arial"/>
              </a:rPr>
              <a:t>ML performing “human” functions</a:t>
            </a:r>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en-US" sz="2400" b="1" i="0" u="none" strike="noStrike" cap="none">
                <a:solidFill>
                  <a:schemeClr val="accent1"/>
                </a:solidFill>
                <a:latin typeface="Arial"/>
                <a:ea typeface="Arial"/>
                <a:cs typeface="Arial"/>
                <a:sym typeface="Arial"/>
              </a:rPr>
              <a:t>Deep Learning (DL)</a:t>
            </a:r>
            <a:endParaRPr/>
          </a:p>
          <a:p>
            <a:pPr marL="0" marR="0" lvl="0" indent="0" algn="l" rtl="0">
              <a:lnSpc>
                <a:spcPct val="100000"/>
              </a:lnSpc>
              <a:spcBef>
                <a:spcPts val="0"/>
              </a:spcBef>
              <a:spcAft>
                <a:spcPts val="0"/>
              </a:spcAft>
              <a:buNone/>
            </a:pPr>
            <a:r>
              <a:rPr lang="en-US" sz="1600" b="0" i="0" u="none" strike="noStrike" cap="none">
                <a:solidFill>
                  <a:srgbClr val="000000"/>
                </a:solidFill>
                <a:latin typeface="Arial"/>
                <a:ea typeface="Arial"/>
                <a:cs typeface="Arial"/>
                <a:sym typeface="Arial"/>
              </a:rPr>
              <a:t>ML implemented using multi-layered </a:t>
            </a:r>
            <a:endParaRPr/>
          </a:p>
          <a:p>
            <a:pPr marL="0" marR="0" lvl="0" indent="0" algn="l" rtl="0">
              <a:lnSpc>
                <a:spcPct val="100000"/>
              </a:lnSpc>
              <a:spcBef>
                <a:spcPts val="0"/>
              </a:spcBef>
              <a:spcAft>
                <a:spcPts val="0"/>
              </a:spcAft>
              <a:buNone/>
            </a:pPr>
            <a:r>
              <a:rPr lang="en-US" sz="1600" b="0" i="0" u="none" strike="noStrike" cap="none">
                <a:solidFill>
                  <a:srgbClr val="000000"/>
                </a:solidFill>
                <a:latin typeface="Arial"/>
                <a:ea typeface="Arial"/>
                <a:cs typeface="Arial"/>
                <a:sym typeface="Arial"/>
              </a:rPr>
              <a:t>structure (Neural Network)</a:t>
            </a:r>
            <a:br>
              <a:rPr lang="en-US" sz="1600" b="0" i="0" u="none" strike="noStrike" cap="none">
                <a:solidFill>
                  <a:srgbClr val="000000"/>
                </a:solidFill>
                <a:latin typeface="Arial"/>
                <a:ea typeface="Arial"/>
                <a:cs typeface="Arial"/>
                <a:sym typeface="Arial"/>
              </a:rPr>
            </a:br>
            <a:endParaRPr sz="16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en-US" sz="2400" b="1" i="0" u="none" strike="noStrike" cap="none">
                <a:solidFill>
                  <a:schemeClr val="accent1"/>
                </a:solidFill>
                <a:latin typeface="Arial"/>
                <a:ea typeface="Arial"/>
                <a:cs typeface="Arial"/>
                <a:sym typeface="Arial"/>
              </a:rPr>
              <a:t>Machine Learning (ML)</a:t>
            </a:r>
            <a:endParaRPr/>
          </a:p>
          <a:p>
            <a:pPr marL="0" marR="0" lvl="0" indent="0" algn="l" rtl="0">
              <a:lnSpc>
                <a:spcPct val="100000"/>
              </a:lnSpc>
              <a:spcBef>
                <a:spcPts val="0"/>
              </a:spcBef>
              <a:spcAft>
                <a:spcPts val="0"/>
              </a:spcAft>
              <a:buNone/>
            </a:pPr>
            <a:r>
              <a:rPr lang="en-US" sz="1600" b="0" i="0" u="none" strike="noStrike" cap="none">
                <a:solidFill>
                  <a:srgbClr val="000000"/>
                </a:solidFill>
                <a:latin typeface="Arial"/>
                <a:ea typeface="Arial"/>
                <a:cs typeface="Arial"/>
                <a:sym typeface="Arial"/>
              </a:rPr>
              <a:t>DS algorithm learns from data</a:t>
            </a:r>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en-US" sz="2400" b="1" i="0" u="none" strike="noStrike" cap="none">
                <a:solidFill>
                  <a:schemeClr val="accent1"/>
                </a:solidFill>
                <a:latin typeface="Arial"/>
                <a:ea typeface="Arial"/>
                <a:cs typeface="Arial"/>
                <a:sym typeface="Arial"/>
              </a:rPr>
              <a:t>Data Science (DS) </a:t>
            </a:r>
            <a:endParaRPr/>
          </a:p>
          <a:p>
            <a:pPr marL="0" marR="0" lvl="0" indent="0" algn="l" rtl="0">
              <a:lnSpc>
                <a:spcPct val="100000"/>
              </a:lnSpc>
              <a:spcBef>
                <a:spcPts val="0"/>
              </a:spcBef>
              <a:spcAft>
                <a:spcPts val="0"/>
              </a:spcAft>
              <a:buNone/>
            </a:pPr>
            <a:r>
              <a:rPr lang="en-US" sz="1600" b="0" i="0" u="none" strike="noStrike" cap="none">
                <a:solidFill>
                  <a:srgbClr val="000000"/>
                </a:solidFill>
                <a:latin typeface="Arial"/>
                <a:ea typeface="Arial"/>
                <a:cs typeface="Arial"/>
                <a:sym typeface="Arial"/>
              </a:rPr>
              <a:t>data + computer/statistics</a:t>
            </a:r>
            <a:endParaRPr/>
          </a:p>
        </p:txBody>
      </p:sp>
      <p:sp>
        <p:nvSpPr>
          <p:cNvPr id="112" name="Google Shape;112;p15"/>
          <p:cNvSpPr/>
          <p:nvPr/>
        </p:nvSpPr>
        <p:spPr>
          <a:xfrm rot="10800000" flipH="1">
            <a:off x="285106" y="1109272"/>
            <a:ext cx="374461" cy="4493164"/>
          </a:xfrm>
          <a:prstGeom prst="downArrow">
            <a:avLst>
              <a:gd name="adj1" fmla="val 50000"/>
              <a:gd name="adj2" fmla="val 50000"/>
            </a:avLst>
          </a:prstGeom>
          <a:solidFill>
            <a:srgbClr val="084CB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13" name="Google Shape;113;p15"/>
          <p:cNvSpPr txBox="1"/>
          <p:nvPr/>
        </p:nvSpPr>
        <p:spPr>
          <a:xfrm>
            <a:off x="0" y="5602436"/>
            <a:ext cx="1049311" cy="64633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0" u="none" strike="noStrike" cap="none">
                <a:solidFill>
                  <a:schemeClr val="accent1"/>
                </a:solidFill>
                <a:latin typeface="Arial"/>
                <a:ea typeface="Arial"/>
                <a:cs typeface="Arial"/>
                <a:sym typeface="Arial"/>
              </a:rPr>
              <a:t>Amount</a:t>
            </a:r>
            <a:br>
              <a:rPr lang="en-US" sz="1400" b="1" i="0" u="none" strike="noStrike" cap="none">
                <a:solidFill>
                  <a:schemeClr val="accent1"/>
                </a:solidFill>
                <a:latin typeface="Arial"/>
                <a:ea typeface="Arial"/>
                <a:cs typeface="Arial"/>
                <a:sym typeface="Arial"/>
              </a:rPr>
            </a:br>
            <a:r>
              <a:rPr lang="en-US" sz="1400" b="1" i="0" u="none" strike="noStrike" cap="none">
                <a:solidFill>
                  <a:schemeClr val="accent1"/>
                </a:solidFill>
                <a:latin typeface="Arial"/>
                <a:ea typeface="Arial"/>
                <a:cs typeface="Arial"/>
                <a:sym typeface="Arial"/>
              </a:rPr>
              <a:t>of data</a:t>
            </a:r>
            <a:endParaRPr/>
          </a:p>
        </p:txBody>
      </p:sp>
      <p:sp>
        <p:nvSpPr>
          <p:cNvPr id="114" name="Google Shape;114;p15"/>
          <p:cNvSpPr/>
          <p:nvPr/>
        </p:nvSpPr>
        <p:spPr>
          <a:xfrm rot="10800000" flipH="1">
            <a:off x="1366903" y="1109272"/>
            <a:ext cx="371964" cy="4493164"/>
          </a:xfrm>
          <a:prstGeom prst="downArrow">
            <a:avLst>
              <a:gd name="adj1" fmla="val 50000"/>
              <a:gd name="adj2" fmla="val 50000"/>
            </a:avLst>
          </a:prstGeom>
          <a:solidFill>
            <a:srgbClr val="FF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15" name="Google Shape;115;p15"/>
          <p:cNvSpPr txBox="1"/>
          <p:nvPr/>
        </p:nvSpPr>
        <p:spPr>
          <a:xfrm>
            <a:off x="939368" y="5602436"/>
            <a:ext cx="1315780" cy="64633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1" i="0" u="none" strike="noStrike" cap="none">
                <a:solidFill>
                  <a:srgbClr val="FF0000"/>
                </a:solidFill>
                <a:latin typeface="Arial"/>
                <a:ea typeface="Arial"/>
                <a:cs typeface="Arial"/>
                <a:sym typeface="Arial"/>
              </a:rPr>
              <a:t>Compute</a:t>
            </a:r>
            <a:br>
              <a:rPr lang="en-US" sz="1400" b="1" i="0" u="none" strike="noStrike" cap="none">
                <a:solidFill>
                  <a:srgbClr val="FF0000"/>
                </a:solidFill>
                <a:latin typeface="Arial"/>
                <a:ea typeface="Arial"/>
                <a:cs typeface="Arial"/>
                <a:sym typeface="Arial"/>
              </a:rPr>
            </a:br>
            <a:r>
              <a:rPr lang="en-US" sz="1400" b="1" i="0" u="none" strike="noStrike" cap="none">
                <a:solidFill>
                  <a:srgbClr val="FF0000"/>
                </a:solidFill>
                <a:latin typeface="Arial"/>
                <a:ea typeface="Arial"/>
                <a:cs typeface="Arial"/>
                <a:sym typeface="Arial"/>
              </a:rPr>
              <a:t>Speed</a:t>
            </a:r>
            <a:endParaRPr/>
          </a:p>
        </p:txBody>
      </p:sp>
      <p:sp>
        <p:nvSpPr>
          <p:cNvPr id="116" name="Google Shape;116;p15"/>
          <p:cNvSpPr txBox="1"/>
          <p:nvPr/>
        </p:nvSpPr>
        <p:spPr>
          <a:xfrm>
            <a:off x="5759023" y="1066850"/>
            <a:ext cx="2549433" cy="477053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400" b="1" i="0" u="none" strike="noStrike" cap="none">
                <a:solidFill>
                  <a:schemeClr val="accent1"/>
                </a:solidFill>
                <a:latin typeface="Arial"/>
                <a:ea typeface="Arial"/>
                <a:cs typeface="Arial"/>
                <a:sym typeface="Arial"/>
              </a:rPr>
              <a:t>Reinforcement</a:t>
            </a:r>
            <a:br>
              <a:rPr lang="en-US" sz="2400" b="1" i="0" u="none" strike="noStrike" cap="none">
                <a:solidFill>
                  <a:schemeClr val="accent1"/>
                </a:solidFill>
                <a:latin typeface="Arial"/>
                <a:ea typeface="Arial"/>
                <a:cs typeface="Arial"/>
                <a:sym typeface="Arial"/>
              </a:rPr>
            </a:br>
            <a:r>
              <a:rPr lang="en-US" sz="2400" b="1" i="0" u="none" strike="noStrike" cap="none">
                <a:solidFill>
                  <a:schemeClr val="accent1"/>
                </a:solidFill>
                <a:latin typeface="Arial"/>
                <a:ea typeface="Arial"/>
                <a:cs typeface="Arial"/>
                <a:sym typeface="Arial"/>
              </a:rPr>
              <a:t>Learning</a:t>
            </a:r>
            <a:endParaRPr/>
          </a:p>
          <a:p>
            <a:pPr marL="0" marR="0" lvl="0" indent="0" algn="l" rtl="0">
              <a:lnSpc>
                <a:spcPct val="100000"/>
              </a:lnSpc>
              <a:spcBef>
                <a:spcPts val="0"/>
              </a:spcBef>
              <a:spcAft>
                <a:spcPts val="0"/>
              </a:spcAft>
              <a:buNone/>
            </a:pPr>
            <a:r>
              <a:rPr lang="en-US" sz="1600" b="0" i="0" u="none" strike="noStrike" cap="none">
                <a:solidFill>
                  <a:srgbClr val="000000"/>
                </a:solidFill>
                <a:latin typeface="Arial"/>
                <a:ea typeface="Arial"/>
                <a:cs typeface="Arial"/>
                <a:sym typeface="Arial"/>
              </a:rPr>
              <a:t>alpha-Go</a:t>
            </a:r>
            <a:endParaRPr/>
          </a:p>
          <a:p>
            <a:pPr marL="0" marR="0" lvl="0" indent="0" algn="l" rtl="0">
              <a:lnSpc>
                <a:spcPct val="100000"/>
              </a:lnSpc>
              <a:spcBef>
                <a:spcPts val="0"/>
              </a:spcBef>
              <a:spcAft>
                <a:spcPts val="0"/>
              </a:spcAft>
              <a:buNone/>
            </a:pPr>
            <a:endParaRPr sz="16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16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16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en-US" sz="2400" b="1" i="0" u="none" strike="noStrike" cap="none">
                <a:solidFill>
                  <a:schemeClr val="accent1"/>
                </a:solidFill>
                <a:latin typeface="Arial"/>
                <a:ea typeface="Arial"/>
                <a:cs typeface="Arial"/>
                <a:sym typeface="Arial"/>
              </a:rPr>
              <a:t>Unsupervised </a:t>
            </a:r>
            <a:br>
              <a:rPr lang="en-US" sz="2400" b="1" i="0" u="none" strike="noStrike" cap="none">
                <a:solidFill>
                  <a:schemeClr val="accent1"/>
                </a:solidFill>
                <a:latin typeface="Arial"/>
                <a:ea typeface="Arial"/>
                <a:cs typeface="Arial"/>
                <a:sym typeface="Arial"/>
              </a:rPr>
            </a:br>
            <a:r>
              <a:rPr lang="en-US" sz="2400" b="1" i="0" u="none" strike="noStrike" cap="none">
                <a:solidFill>
                  <a:schemeClr val="accent1"/>
                </a:solidFill>
                <a:latin typeface="Arial"/>
                <a:ea typeface="Arial"/>
                <a:cs typeface="Arial"/>
                <a:sym typeface="Arial"/>
              </a:rPr>
              <a:t>Learning</a:t>
            </a:r>
            <a:endParaRPr/>
          </a:p>
          <a:p>
            <a:pPr marL="0" marR="0" lvl="0" indent="0" algn="l" rtl="0">
              <a:lnSpc>
                <a:spcPct val="100000"/>
              </a:lnSpc>
              <a:spcBef>
                <a:spcPts val="0"/>
              </a:spcBef>
              <a:spcAft>
                <a:spcPts val="0"/>
              </a:spcAft>
              <a:buNone/>
            </a:pPr>
            <a:r>
              <a:rPr lang="en-US" sz="1600" b="0" i="0" u="none" strike="noStrike" cap="none">
                <a:solidFill>
                  <a:srgbClr val="000000"/>
                </a:solidFill>
                <a:latin typeface="Arial"/>
                <a:ea typeface="Arial"/>
                <a:cs typeface="Arial"/>
                <a:sym typeface="Arial"/>
              </a:rPr>
              <a:t>no labels,</a:t>
            </a:r>
            <a:br>
              <a:rPr lang="en-US" sz="1600" b="0" i="0" u="none" strike="noStrike" cap="none">
                <a:solidFill>
                  <a:srgbClr val="000000"/>
                </a:solidFill>
                <a:latin typeface="Arial"/>
                <a:ea typeface="Arial"/>
                <a:cs typeface="Arial"/>
                <a:sym typeface="Arial"/>
              </a:rPr>
            </a:br>
            <a:r>
              <a:rPr lang="en-US" sz="1600" b="0" i="0" u="none" strike="noStrike" cap="none">
                <a:solidFill>
                  <a:srgbClr val="000000"/>
                </a:solidFill>
                <a:latin typeface="Arial"/>
                <a:ea typeface="Arial"/>
                <a:cs typeface="Arial"/>
                <a:sym typeface="Arial"/>
              </a:rPr>
              <a:t>Google Translate</a:t>
            </a:r>
            <a:endParaRPr/>
          </a:p>
          <a:p>
            <a:pPr marL="0" marR="0" lvl="0" indent="0" algn="l" rtl="0">
              <a:lnSpc>
                <a:spcPct val="100000"/>
              </a:lnSpc>
              <a:spcBef>
                <a:spcPts val="0"/>
              </a:spcBef>
              <a:spcAft>
                <a:spcPts val="0"/>
              </a:spcAft>
              <a:buNone/>
            </a:pPr>
            <a:endParaRPr sz="16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16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endParaRPr sz="16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en-US" sz="2400" b="1" i="0" u="none" strike="noStrike" cap="none">
                <a:solidFill>
                  <a:schemeClr val="accent1"/>
                </a:solidFill>
                <a:latin typeface="Arial"/>
                <a:ea typeface="Arial"/>
                <a:cs typeface="Arial"/>
                <a:sym typeface="Arial"/>
              </a:rPr>
              <a:t>Supervised </a:t>
            </a:r>
            <a:br>
              <a:rPr lang="en-US" sz="2400" b="1" i="0" u="none" strike="noStrike" cap="none">
                <a:solidFill>
                  <a:schemeClr val="accent1"/>
                </a:solidFill>
                <a:latin typeface="Arial"/>
                <a:ea typeface="Arial"/>
                <a:cs typeface="Arial"/>
                <a:sym typeface="Arial"/>
              </a:rPr>
            </a:br>
            <a:r>
              <a:rPr lang="en-US" sz="2400" b="1" i="0" u="none" strike="noStrike" cap="none">
                <a:solidFill>
                  <a:schemeClr val="accent1"/>
                </a:solidFill>
                <a:latin typeface="Arial"/>
                <a:ea typeface="Arial"/>
                <a:cs typeface="Arial"/>
                <a:sym typeface="Arial"/>
              </a:rPr>
              <a:t>Learning</a:t>
            </a:r>
            <a:endParaRPr/>
          </a:p>
          <a:p>
            <a:pPr marL="0" marR="0" lvl="0" indent="0" algn="l" rtl="0">
              <a:lnSpc>
                <a:spcPct val="100000"/>
              </a:lnSpc>
              <a:spcBef>
                <a:spcPts val="0"/>
              </a:spcBef>
              <a:spcAft>
                <a:spcPts val="0"/>
              </a:spcAft>
              <a:buNone/>
            </a:pPr>
            <a:r>
              <a:rPr lang="en-US" sz="1600" b="0" i="0" u="none" strike="noStrike" cap="none">
                <a:solidFill>
                  <a:srgbClr val="000000"/>
                </a:solidFill>
                <a:latin typeface="Arial"/>
                <a:ea typeface="Arial"/>
                <a:cs typeface="Arial"/>
                <a:sym typeface="Arial"/>
              </a:rPr>
              <a:t>labeled data</a:t>
            </a:r>
            <a:endParaRPr/>
          </a:p>
        </p:txBody>
      </p:sp>
      <p:sp>
        <p:nvSpPr>
          <p:cNvPr id="117" name="Google Shape;117;p15"/>
          <p:cNvSpPr txBox="1"/>
          <p:nvPr/>
        </p:nvSpPr>
        <p:spPr>
          <a:xfrm>
            <a:off x="8564771" y="1365251"/>
            <a:ext cx="3023484" cy="120032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Reasoning,</a:t>
            </a:r>
            <a:endParaRPr/>
          </a:p>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Inductive &amp; Deductive Logic,</a:t>
            </a:r>
            <a:endParaRPr/>
          </a:p>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Knowledge Representation,</a:t>
            </a:r>
            <a:endParaRPr/>
          </a:p>
          <a:p>
            <a:pPr marL="0" marR="0" lvl="0" indent="0" algn="ctr"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Ontology</a:t>
            </a:r>
            <a:endParaRPr/>
          </a:p>
        </p:txBody>
      </p:sp>
      <p:sp>
        <p:nvSpPr>
          <p:cNvPr id="118" name="Google Shape;118;p15"/>
          <p:cNvSpPr txBox="1"/>
          <p:nvPr/>
        </p:nvSpPr>
        <p:spPr>
          <a:xfrm>
            <a:off x="10663727" y="5220707"/>
            <a:ext cx="1076182" cy="6463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Vision,</a:t>
            </a:r>
            <a:endParaRPr/>
          </a:p>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Robotics</a:t>
            </a:r>
            <a:endParaRPr/>
          </a:p>
        </p:txBody>
      </p:sp>
      <p:sp>
        <p:nvSpPr>
          <p:cNvPr id="119" name="Google Shape;119;p15"/>
          <p:cNvSpPr txBox="1"/>
          <p:nvPr/>
        </p:nvSpPr>
        <p:spPr>
          <a:xfrm>
            <a:off x="8235307" y="2511409"/>
            <a:ext cx="1633639" cy="92333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NLP,</a:t>
            </a:r>
            <a:endParaRPr/>
          </a:p>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Extracting Data from Text</a:t>
            </a:r>
            <a:endParaRPr/>
          </a:p>
        </p:txBody>
      </p:sp>
      <p:sp>
        <p:nvSpPr>
          <p:cNvPr id="120" name="Google Shape;120;p15"/>
          <p:cNvSpPr txBox="1"/>
          <p:nvPr/>
        </p:nvSpPr>
        <p:spPr>
          <a:xfrm>
            <a:off x="10088459" y="4155663"/>
            <a:ext cx="1811831" cy="92333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Fraud Detection, Security,</a:t>
            </a:r>
            <a:endParaRPr/>
          </a:p>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Risk Mgmnt</a:t>
            </a:r>
            <a:endParaRPr sz="1400" b="0" i="0" u="none" strike="noStrike" cap="none">
              <a:solidFill>
                <a:srgbClr val="000000"/>
              </a:solidFill>
              <a:latin typeface="Arial"/>
              <a:ea typeface="Arial"/>
              <a:cs typeface="Arial"/>
              <a:sym typeface="Arial"/>
            </a:endParaRPr>
          </a:p>
        </p:txBody>
      </p:sp>
      <p:sp>
        <p:nvSpPr>
          <p:cNvPr id="121" name="Google Shape;121;p15"/>
          <p:cNvSpPr/>
          <p:nvPr/>
        </p:nvSpPr>
        <p:spPr>
          <a:xfrm rot="10800000" flipH="1">
            <a:off x="3353156" y="5016625"/>
            <a:ext cx="374461" cy="481373"/>
          </a:xfrm>
          <a:prstGeom prst="downArrow">
            <a:avLst>
              <a:gd name="adj1" fmla="val 50000"/>
              <a:gd name="adj2" fmla="val 50000"/>
            </a:avLst>
          </a:prstGeom>
          <a:solidFill>
            <a:srgbClr val="084CB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22" name="Google Shape;122;p15"/>
          <p:cNvSpPr/>
          <p:nvPr/>
        </p:nvSpPr>
        <p:spPr>
          <a:xfrm rot="10800000" flipH="1">
            <a:off x="3353157" y="3764512"/>
            <a:ext cx="374461" cy="481373"/>
          </a:xfrm>
          <a:prstGeom prst="downArrow">
            <a:avLst>
              <a:gd name="adj1" fmla="val 50000"/>
              <a:gd name="adj2" fmla="val 50000"/>
            </a:avLst>
          </a:prstGeom>
          <a:solidFill>
            <a:srgbClr val="084CB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23" name="Google Shape;123;p15"/>
          <p:cNvSpPr/>
          <p:nvPr/>
        </p:nvSpPr>
        <p:spPr>
          <a:xfrm rot="10800000" flipH="1">
            <a:off x="3353157" y="2193155"/>
            <a:ext cx="374461" cy="486007"/>
          </a:xfrm>
          <a:prstGeom prst="downArrow">
            <a:avLst>
              <a:gd name="adj1" fmla="val 50000"/>
              <a:gd name="adj2" fmla="val 50000"/>
            </a:avLst>
          </a:prstGeom>
          <a:solidFill>
            <a:srgbClr val="084CB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24" name="Google Shape;124;p15"/>
          <p:cNvSpPr/>
          <p:nvPr/>
        </p:nvSpPr>
        <p:spPr>
          <a:xfrm rot="10800000" flipH="1">
            <a:off x="6486726" y="2287046"/>
            <a:ext cx="374461" cy="447355"/>
          </a:xfrm>
          <a:prstGeom prst="downArrow">
            <a:avLst>
              <a:gd name="adj1" fmla="val 50000"/>
              <a:gd name="adj2" fmla="val 50000"/>
            </a:avLst>
          </a:prstGeom>
          <a:solidFill>
            <a:srgbClr val="084CB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25" name="Google Shape;125;p15"/>
          <p:cNvSpPr txBox="1"/>
          <p:nvPr/>
        </p:nvSpPr>
        <p:spPr>
          <a:xfrm>
            <a:off x="8177074" y="3610615"/>
            <a:ext cx="1716778" cy="120032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Forecasting,</a:t>
            </a:r>
            <a:endParaRPr/>
          </a:p>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investments,</a:t>
            </a:r>
            <a:endParaRPr/>
          </a:p>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Resource Mgmnt</a:t>
            </a:r>
            <a:endParaRPr sz="1400" b="0" i="0" u="none" strike="noStrike" cap="none">
              <a:solidFill>
                <a:srgbClr val="000000"/>
              </a:solidFill>
              <a:latin typeface="Arial"/>
              <a:ea typeface="Arial"/>
              <a:cs typeface="Arial"/>
              <a:sym typeface="Arial"/>
            </a:endParaRPr>
          </a:p>
        </p:txBody>
      </p:sp>
      <p:sp>
        <p:nvSpPr>
          <p:cNvPr id="126" name="Google Shape;126;p15"/>
          <p:cNvSpPr txBox="1"/>
          <p:nvPr/>
        </p:nvSpPr>
        <p:spPr>
          <a:xfrm>
            <a:off x="10319243" y="2752602"/>
            <a:ext cx="1581047" cy="92333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Chatbots,</a:t>
            </a:r>
            <a:endParaRPr/>
          </a:p>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Conversational</a:t>
            </a:r>
            <a:endParaRPr/>
          </a:p>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interfaces</a:t>
            </a:r>
            <a:endParaRPr/>
          </a:p>
        </p:txBody>
      </p:sp>
      <p:sp>
        <p:nvSpPr>
          <p:cNvPr id="127" name="Google Shape;127;p15"/>
          <p:cNvSpPr txBox="1"/>
          <p:nvPr/>
        </p:nvSpPr>
        <p:spPr>
          <a:xfrm>
            <a:off x="659567" y="2809351"/>
            <a:ext cx="707336"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2010</a:t>
            </a:r>
            <a:endParaRPr/>
          </a:p>
        </p:txBody>
      </p:sp>
      <p:sp>
        <p:nvSpPr>
          <p:cNvPr id="128" name="Google Shape;128;p15"/>
          <p:cNvSpPr txBox="1"/>
          <p:nvPr/>
        </p:nvSpPr>
        <p:spPr>
          <a:xfrm>
            <a:off x="662067" y="1770036"/>
            <a:ext cx="707336"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2015</a:t>
            </a:r>
            <a:endParaRPr/>
          </a:p>
        </p:txBody>
      </p:sp>
      <p:sp>
        <p:nvSpPr>
          <p:cNvPr id="129" name="Google Shape;129;p15"/>
          <p:cNvSpPr txBox="1"/>
          <p:nvPr/>
        </p:nvSpPr>
        <p:spPr>
          <a:xfrm>
            <a:off x="662067" y="4887980"/>
            <a:ext cx="707336"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2000</a:t>
            </a:r>
            <a:endParaRPr/>
          </a:p>
        </p:txBody>
      </p:sp>
      <p:sp>
        <p:nvSpPr>
          <p:cNvPr id="130" name="Google Shape;130;p15"/>
          <p:cNvSpPr txBox="1"/>
          <p:nvPr/>
        </p:nvSpPr>
        <p:spPr>
          <a:xfrm>
            <a:off x="664567" y="3848666"/>
            <a:ext cx="707336"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2005</a:t>
            </a:r>
            <a:endParaRPr/>
          </a:p>
        </p:txBody>
      </p:sp>
      <p:sp>
        <p:nvSpPr>
          <p:cNvPr id="131" name="Google Shape;131;p15"/>
          <p:cNvSpPr/>
          <p:nvPr/>
        </p:nvSpPr>
        <p:spPr>
          <a:xfrm rot="10800000" flipH="1">
            <a:off x="6486726" y="4217998"/>
            <a:ext cx="374461" cy="447355"/>
          </a:xfrm>
          <a:prstGeom prst="downArrow">
            <a:avLst>
              <a:gd name="adj1" fmla="val 50000"/>
              <a:gd name="adj2" fmla="val 50000"/>
            </a:avLst>
          </a:prstGeom>
          <a:solidFill>
            <a:srgbClr val="084CB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132" name="Google Shape;132;p15"/>
          <p:cNvSpPr txBox="1"/>
          <p:nvPr/>
        </p:nvSpPr>
        <p:spPr>
          <a:xfrm>
            <a:off x="8463025" y="4994577"/>
            <a:ext cx="1716778" cy="6463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Recommender</a:t>
            </a:r>
            <a:endParaRPr/>
          </a:p>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Systems</a:t>
            </a:r>
            <a:endParaRPr/>
          </a:p>
        </p:txBody>
      </p:sp>
      <p:sp>
        <p:nvSpPr>
          <p:cNvPr id="133" name="Google Shape;133;p15"/>
          <p:cNvSpPr txBox="1"/>
          <p:nvPr/>
        </p:nvSpPr>
        <p:spPr>
          <a:xfrm>
            <a:off x="664567" y="888122"/>
            <a:ext cx="707336"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Arial"/>
                <a:ea typeface="Arial"/>
                <a:cs typeface="Arial"/>
                <a:sym typeface="Arial"/>
              </a:rPr>
              <a:t>Years</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66"/>
        <p:cNvGrpSpPr/>
        <p:nvPr/>
      </p:nvGrpSpPr>
      <p:grpSpPr>
        <a:xfrm>
          <a:off x="0" y="0"/>
          <a:ext cx="0" cy="0"/>
          <a:chOff x="0" y="0"/>
          <a:chExt cx="0" cy="0"/>
        </a:xfrm>
      </p:grpSpPr>
      <p:sp>
        <p:nvSpPr>
          <p:cNvPr id="567" name="Google Shape;567;p42"/>
          <p:cNvSpPr txBox="1"/>
          <p:nvPr/>
        </p:nvSpPr>
        <p:spPr>
          <a:xfrm>
            <a:off x="107577" y="0"/>
            <a:ext cx="2702858" cy="3693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chemeClr val="dk1"/>
                </a:solidFill>
                <a:latin typeface="Calibri"/>
                <a:ea typeface="Calibri"/>
                <a:cs typeface="Calibri"/>
                <a:sym typeface="Calibri"/>
              </a:rPr>
              <a:t>Autoencoders</a:t>
            </a:r>
            <a:r>
              <a:rPr lang="en-US" sz="1800" b="1" i="0" u="none" strike="noStrike" cap="none">
                <a:solidFill>
                  <a:schemeClr val="dk1"/>
                </a:solidFill>
                <a:latin typeface="Calibri"/>
                <a:ea typeface="Calibri"/>
                <a:cs typeface="Calibri"/>
                <a:sym typeface="Calibri"/>
              </a:rPr>
              <a:t> (AE)</a:t>
            </a:r>
            <a:endParaRPr sz="1400" b="1" i="0" u="none" strike="noStrike" cap="none">
              <a:solidFill>
                <a:srgbClr val="000000"/>
              </a:solidFill>
              <a:latin typeface="Arial"/>
              <a:ea typeface="Arial"/>
              <a:cs typeface="Arial"/>
              <a:sym typeface="Arial"/>
            </a:endParaRPr>
          </a:p>
        </p:txBody>
      </p:sp>
      <p:pic>
        <p:nvPicPr>
          <p:cNvPr id="568" name="Google Shape;568;p42"/>
          <p:cNvPicPr preferRelativeResize="0"/>
          <p:nvPr/>
        </p:nvPicPr>
        <p:blipFill rotWithShape="1">
          <a:blip r:embed="rId3">
            <a:alphaModFix/>
          </a:blip>
          <a:srcRect/>
          <a:stretch/>
        </p:blipFill>
        <p:spPr>
          <a:xfrm>
            <a:off x="279404" y="391460"/>
            <a:ext cx="7784351" cy="2446510"/>
          </a:xfrm>
          <a:prstGeom prst="rect">
            <a:avLst/>
          </a:prstGeom>
          <a:noFill/>
          <a:ln>
            <a:noFill/>
          </a:ln>
        </p:spPr>
      </p:pic>
      <p:pic>
        <p:nvPicPr>
          <p:cNvPr id="569" name="Google Shape;569;p42"/>
          <p:cNvPicPr preferRelativeResize="0"/>
          <p:nvPr/>
        </p:nvPicPr>
        <p:blipFill rotWithShape="1">
          <a:blip r:embed="rId4">
            <a:alphaModFix/>
          </a:blip>
          <a:srcRect/>
          <a:stretch/>
        </p:blipFill>
        <p:spPr>
          <a:xfrm>
            <a:off x="484096" y="4323687"/>
            <a:ext cx="7068671" cy="2356224"/>
          </a:xfrm>
          <a:prstGeom prst="rect">
            <a:avLst/>
          </a:prstGeom>
          <a:noFill/>
          <a:ln>
            <a:noFill/>
          </a:ln>
        </p:spPr>
      </p:pic>
      <p:sp>
        <p:nvSpPr>
          <p:cNvPr id="570" name="Google Shape;570;p42"/>
          <p:cNvSpPr txBox="1"/>
          <p:nvPr/>
        </p:nvSpPr>
        <p:spPr>
          <a:xfrm>
            <a:off x="537884" y="3295168"/>
            <a:ext cx="349626"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000"/>
              <a:buFont typeface="Arial"/>
              <a:buNone/>
            </a:pPr>
            <a:r>
              <a:rPr lang="en-US" sz="4000" b="0" i="0" u="none" strike="noStrike" cap="none">
                <a:solidFill>
                  <a:schemeClr val="dk1"/>
                </a:solidFill>
                <a:latin typeface="Calibri"/>
                <a:ea typeface="Calibri"/>
                <a:cs typeface="Calibri"/>
                <a:sym typeface="Calibri"/>
              </a:rPr>
              <a:t>x</a:t>
            </a:r>
            <a:endParaRPr sz="4000" b="0" i="0" u="none" strike="noStrike" cap="none">
              <a:solidFill>
                <a:schemeClr val="dk1"/>
              </a:solidFill>
              <a:latin typeface="Calibri"/>
              <a:ea typeface="Calibri"/>
              <a:cs typeface="Calibri"/>
              <a:sym typeface="Calibri"/>
            </a:endParaRPr>
          </a:p>
        </p:txBody>
      </p:sp>
      <p:sp>
        <p:nvSpPr>
          <p:cNvPr id="571" name="Google Shape;571;p42"/>
          <p:cNvSpPr txBox="1"/>
          <p:nvPr/>
        </p:nvSpPr>
        <p:spPr>
          <a:xfrm>
            <a:off x="3877233" y="3353439"/>
            <a:ext cx="349626"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000"/>
              <a:buFont typeface="Arial"/>
              <a:buNone/>
            </a:pPr>
            <a:r>
              <a:rPr lang="en-US" sz="4000" b="0" i="0" u="none" strike="noStrike" cap="none">
                <a:solidFill>
                  <a:schemeClr val="dk1"/>
                </a:solidFill>
                <a:latin typeface="Calibri"/>
                <a:ea typeface="Calibri"/>
                <a:cs typeface="Calibri"/>
                <a:sym typeface="Calibri"/>
              </a:rPr>
              <a:t>h</a:t>
            </a:r>
            <a:endParaRPr sz="4000" b="0" i="0" u="none" strike="noStrike" cap="none">
              <a:solidFill>
                <a:schemeClr val="dk1"/>
              </a:solidFill>
              <a:latin typeface="Calibri"/>
              <a:ea typeface="Calibri"/>
              <a:cs typeface="Calibri"/>
              <a:sym typeface="Calibri"/>
            </a:endParaRPr>
          </a:p>
        </p:txBody>
      </p:sp>
      <p:sp>
        <p:nvSpPr>
          <p:cNvPr id="572" name="Google Shape;572;p42"/>
          <p:cNvSpPr txBox="1"/>
          <p:nvPr/>
        </p:nvSpPr>
        <p:spPr>
          <a:xfrm>
            <a:off x="7270372" y="3304134"/>
            <a:ext cx="349626" cy="70788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000"/>
              <a:buFont typeface="Arial"/>
              <a:buNone/>
            </a:pPr>
            <a:r>
              <a:rPr lang="en-US" sz="4000" b="0" i="0" u="none" strike="noStrike" cap="none">
                <a:solidFill>
                  <a:schemeClr val="dk1"/>
                </a:solidFill>
                <a:latin typeface="Calibri"/>
                <a:ea typeface="Calibri"/>
                <a:cs typeface="Calibri"/>
                <a:sym typeface="Calibri"/>
              </a:rPr>
              <a:t>r</a:t>
            </a:r>
            <a:endParaRPr sz="1400" b="0" i="0" u="none" strike="noStrike" cap="none">
              <a:solidFill>
                <a:srgbClr val="000000"/>
              </a:solidFill>
              <a:latin typeface="Arial"/>
              <a:ea typeface="Arial"/>
              <a:cs typeface="Arial"/>
              <a:sym typeface="Arial"/>
            </a:endParaRPr>
          </a:p>
        </p:txBody>
      </p:sp>
      <p:cxnSp>
        <p:nvCxnSpPr>
          <p:cNvPr id="573" name="Google Shape;573;p42"/>
          <p:cNvCxnSpPr/>
          <p:nvPr/>
        </p:nvCxnSpPr>
        <p:spPr>
          <a:xfrm>
            <a:off x="1169898" y="3711389"/>
            <a:ext cx="2380129" cy="0"/>
          </a:xfrm>
          <a:prstGeom prst="straightConnector1">
            <a:avLst/>
          </a:prstGeom>
          <a:noFill/>
          <a:ln w="25400" cap="flat" cmpd="sng">
            <a:solidFill>
              <a:schemeClr val="accent1"/>
            </a:solidFill>
            <a:prstDash val="solid"/>
            <a:miter lim="800000"/>
            <a:headEnd type="none" w="sm" len="sm"/>
            <a:tailEnd type="triangle" w="lg" len="lg"/>
          </a:ln>
        </p:spPr>
      </p:cxnSp>
      <p:cxnSp>
        <p:nvCxnSpPr>
          <p:cNvPr id="574" name="Google Shape;574;p42"/>
          <p:cNvCxnSpPr/>
          <p:nvPr/>
        </p:nvCxnSpPr>
        <p:spPr>
          <a:xfrm>
            <a:off x="4657167" y="3715872"/>
            <a:ext cx="2429437" cy="0"/>
          </a:xfrm>
          <a:prstGeom prst="straightConnector1">
            <a:avLst/>
          </a:prstGeom>
          <a:noFill/>
          <a:ln w="25400" cap="flat" cmpd="sng">
            <a:solidFill>
              <a:schemeClr val="accent1"/>
            </a:solidFill>
            <a:prstDash val="solid"/>
            <a:miter lim="800000"/>
            <a:headEnd type="none" w="sm" len="sm"/>
            <a:tailEnd type="triangle" w="lg" len="lg"/>
          </a:ln>
        </p:spPr>
      </p:cxnSp>
      <p:sp>
        <p:nvSpPr>
          <p:cNvPr id="575" name="Google Shape;575;p42"/>
          <p:cNvSpPr txBox="1"/>
          <p:nvPr/>
        </p:nvSpPr>
        <p:spPr>
          <a:xfrm>
            <a:off x="2043957" y="3227295"/>
            <a:ext cx="1169894" cy="37651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h = f(x)</a:t>
            </a:r>
            <a:endParaRPr sz="1800" b="0" i="0" u="none" strike="noStrike" cap="none">
              <a:solidFill>
                <a:schemeClr val="dk1"/>
              </a:solidFill>
              <a:latin typeface="Calibri"/>
              <a:ea typeface="Calibri"/>
              <a:cs typeface="Calibri"/>
              <a:sym typeface="Calibri"/>
            </a:endParaRPr>
          </a:p>
        </p:txBody>
      </p:sp>
      <p:sp>
        <p:nvSpPr>
          <p:cNvPr id="576" name="Google Shape;576;p42"/>
          <p:cNvSpPr txBox="1"/>
          <p:nvPr/>
        </p:nvSpPr>
        <p:spPr>
          <a:xfrm>
            <a:off x="5006792" y="3231778"/>
            <a:ext cx="1169894" cy="37651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r = g(x)</a:t>
            </a:r>
            <a:endParaRPr sz="1800" b="0" i="0" u="none" strike="noStrike" cap="none">
              <a:solidFill>
                <a:schemeClr val="dk1"/>
              </a:solidFill>
              <a:latin typeface="Calibri"/>
              <a:ea typeface="Calibri"/>
              <a:cs typeface="Calibri"/>
              <a:sym typeface="Calibri"/>
            </a:endParaRPr>
          </a:p>
        </p:txBody>
      </p:sp>
      <p:sp>
        <p:nvSpPr>
          <p:cNvPr id="577" name="Google Shape;577;p42"/>
          <p:cNvSpPr txBox="1"/>
          <p:nvPr/>
        </p:nvSpPr>
        <p:spPr>
          <a:xfrm>
            <a:off x="1264027" y="3845860"/>
            <a:ext cx="2613206" cy="64633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Dimensionality reduction, feature learning</a:t>
            </a:r>
            <a:endParaRPr sz="1800" b="0" i="0" u="none" strike="noStrike" cap="none">
              <a:solidFill>
                <a:schemeClr val="dk1"/>
              </a:solidFill>
              <a:latin typeface="Calibri"/>
              <a:ea typeface="Calibri"/>
              <a:cs typeface="Calibri"/>
              <a:sym typeface="Calibri"/>
            </a:endParaRPr>
          </a:p>
        </p:txBody>
      </p:sp>
      <p:sp>
        <p:nvSpPr>
          <p:cNvPr id="578" name="Google Shape;578;p42"/>
          <p:cNvSpPr txBox="1"/>
          <p:nvPr/>
        </p:nvSpPr>
        <p:spPr>
          <a:xfrm>
            <a:off x="4800604" y="3845860"/>
            <a:ext cx="2164976" cy="3693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reconstruction</a:t>
            </a:r>
            <a:endParaRPr sz="1800" b="0" i="0" u="none" strike="noStrike" cap="none">
              <a:solidFill>
                <a:schemeClr val="dk1"/>
              </a:solidFill>
              <a:latin typeface="Calibri"/>
              <a:ea typeface="Calibri"/>
              <a:cs typeface="Calibri"/>
              <a:sym typeface="Calibri"/>
            </a:endParaRPr>
          </a:p>
        </p:txBody>
      </p:sp>
      <p:sp>
        <p:nvSpPr>
          <p:cNvPr id="579" name="Google Shape;579;p42"/>
          <p:cNvSpPr txBox="1"/>
          <p:nvPr/>
        </p:nvSpPr>
        <p:spPr>
          <a:xfrm>
            <a:off x="8489569" y="633506"/>
            <a:ext cx="3639677" cy="590931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FF0000"/>
                </a:solidFill>
                <a:latin typeface="Calibri"/>
                <a:ea typeface="Calibri"/>
                <a:cs typeface="Calibri"/>
                <a:sym typeface="Calibri"/>
              </a:rPr>
              <a:t>Autoencoders</a:t>
            </a:r>
            <a:r>
              <a:rPr lang="en-US" sz="1800" b="0" i="0" u="none" strike="noStrike" cap="none">
                <a:solidFill>
                  <a:srgbClr val="FF0000"/>
                </a:solidFill>
                <a:latin typeface="Calibri"/>
                <a:ea typeface="Calibri"/>
                <a:cs typeface="Calibri"/>
                <a:sym typeface="Calibri"/>
              </a:rPr>
              <a:t> (AE):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FF0000"/>
                </a:solidFill>
                <a:latin typeface="Calibri"/>
                <a:ea typeface="Calibri"/>
                <a:cs typeface="Calibri"/>
                <a:sym typeface="Calibri"/>
              </a:rPr>
              <a:t> </a:t>
            </a:r>
            <a:r>
              <a:rPr lang="en-US" sz="1800" b="0" i="0" u="none" strike="noStrike" cap="none">
                <a:solidFill>
                  <a:schemeClr val="dk1"/>
                </a:solidFill>
                <a:latin typeface="Calibri"/>
                <a:ea typeface="Calibri"/>
                <a:cs typeface="Calibri"/>
                <a:sym typeface="Calibri"/>
              </a:rPr>
              <a:t>- feed-forward network</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 - create approximate copy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 - dimensionality reduction (usually)</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 - feature learning</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Can be trained as feedforward network with all of the same techniques, typically </a:t>
            </a:r>
            <a:endParaRPr sz="18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chemeClr val="dk1"/>
                </a:solidFill>
                <a:latin typeface="Calibri"/>
                <a:ea typeface="Calibri"/>
                <a:cs typeface="Calibri"/>
                <a:sym typeface="Calibri"/>
              </a:rPr>
              <a:t>minibatch gradient descent </a:t>
            </a:r>
            <a:endParaRPr sz="1800" b="1"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following gradients computed by </a:t>
            </a:r>
            <a:r>
              <a:rPr lang="en-US" sz="1800" b="1" i="0" u="none" strike="noStrike" cap="none">
                <a:solidFill>
                  <a:schemeClr val="dk1"/>
                </a:solidFill>
                <a:latin typeface="Calibri"/>
                <a:ea typeface="Calibri"/>
                <a:cs typeface="Calibri"/>
                <a:sym typeface="Calibri"/>
              </a:rPr>
              <a:t>back-propagation. </a:t>
            </a:r>
            <a:endParaRPr sz="1800" b="1"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Unlike general feedforward networks, </a:t>
            </a:r>
            <a:r>
              <a:rPr lang="en-US" sz="1800" b="1" i="0" u="none" strike="noStrike" cap="none">
                <a:solidFill>
                  <a:srgbClr val="FF0000"/>
                </a:solidFill>
                <a:latin typeface="Calibri"/>
                <a:ea typeface="Calibri"/>
                <a:cs typeface="Calibri"/>
                <a:sym typeface="Calibri"/>
              </a:rPr>
              <a:t>autoencoders</a:t>
            </a:r>
            <a:r>
              <a:rPr lang="en-US" sz="1800" b="0" i="0" u="none" strike="noStrike" cap="none">
                <a:solidFill>
                  <a:srgbClr val="FF0000"/>
                </a:solidFill>
                <a:latin typeface="Calibri"/>
                <a:ea typeface="Calibri"/>
                <a:cs typeface="Calibri"/>
                <a:sym typeface="Calibri"/>
              </a:rPr>
              <a:t> </a:t>
            </a:r>
            <a:r>
              <a:rPr lang="en-US" sz="1800" b="0" i="0" u="none" strike="noStrike" cap="none">
                <a:solidFill>
                  <a:schemeClr val="dk1"/>
                </a:solidFill>
                <a:latin typeface="Calibri"/>
                <a:ea typeface="Calibri"/>
                <a:cs typeface="Calibri"/>
                <a:sym typeface="Calibri"/>
              </a:rPr>
              <a:t>may also be trained using </a:t>
            </a:r>
            <a:r>
              <a:rPr lang="en-US" sz="1800" b="1" i="0" u="none" strike="noStrike" cap="none">
                <a:solidFill>
                  <a:srgbClr val="FF0000"/>
                </a:solidFill>
                <a:latin typeface="Calibri"/>
                <a:ea typeface="Calibri"/>
                <a:cs typeface="Calibri"/>
                <a:sym typeface="Calibri"/>
              </a:rPr>
              <a:t>recirculation</a:t>
            </a:r>
            <a:r>
              <a:rPr lang="en-US" sz="1800" b="0" i="0" u="none" strike="noStrike" cap="none">
                <a:solidFill>
                  <a:schemeClr val="dk1"/>
                </a:solidFill>
                <a:latin typeface="Calibri"/>
                <a:ea typeface="Calibri"/>
                <a:cs typeface="Calibri"/>
                <a:sym typeface="Calibri"/>
              </a:rPr>
              <a:t> (Hinton and McClelland, 1988), a learning algorithm based on comparing the activations of the network on the original input to the activations on the reconstructed input.</a:t>
            </a:r>
            <a:endParaRPr sz="1400" b="0" i="0" u="none" strike="noStrike" cap="none">
              <a:solidFill>
                <a:srgbClr val="000000"/>
              </a:solidFill>
              <a:latin typeface="Arial"/>
              <a:ea typeface="Arial"/>
              <a:cs typeface="Arial"/>
              <a:sym typeface="Arial"/>
            </a:endParaRPr>
          </a:p>
        </p:txBody>
      </p:sp>
      <p:cxnSp>
        <p:nvCxnSpPr>
          <p:cNvPr id="580" name="Google Shape;580;p42"/>
          <p:cNvCxnSpPr/>
          <p:nvPr/>
        </p:nvCxnSpPr>
        <p:spPr>
          <a:xfrm>
            <a:off x="8247523" y="369332"/>
            <a:ext cx="0" cy="6310579"/>
          </a:xfrm>
          <a:prstGeom prst="straightConnector1">
            <a:avLst/>
          </a:prstGeom>
          <a:noFill/>
          <a:ln w="9525" cap="flat" cmpd="sng">
            <a:solidFill>
              <a:schemeClr val="accent1"/>
            </a:solidFill>
            <a:prstDash val="solid"/>
            <a:miter lim="800000"/>
            <a:headEnd type="none" w="sm" len="sm"/>
            <a:tailEnd type="none" w="sm" len="sm"/>
          </a:ln>
        </p:spPr>
      </p:cxn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84"/>
        <p:cNvGrpSpPr/>
        <p:nvPr/>
      </p:nvGrpSpPr>
      <p:grpSpPr>
        <a:xfrm>
          <a:off x="0" y="0"/>
          <a:ext cx="0" cy="0"/>
          <a:chOff x="0" y="0"/>
          <a:chExt cx="0" cy="0"/>
        </a:xfrm>
      </p:grpSpPr>
      <p:pic>
        <p:nvPicPr>
          <p:cNvPr id="585" name="Google Shape;585;p43"/>
          <p:cNvPicPr preferRelativeResize="0"/>
          <p:nvPr/>
        </p:nvPicPr>
        <p:blipFill rotWithShape="1">
          <a:blip r:embed="rId3">
            <a:alphaModFix/>
          </a:blip>
          <a:srcRect/>
          <a:stretch/>
        </p:blipFill>
        <p:spPr>
          <a:xfrm>
            <a:off x="1104898" y="3536577"/>
            <a:ext cx="6234953" cy="1452804"/>
          </a:xfrm>
          <a:prstGeom prst="rect">
            <a:avLst/>
          </a:prstGeom>
          <a:noFill/>
          <a:ln>
            <a:noFill/>
          </a:ln>
        </p:spPr>
      </p:pic>
      <p:sp>
        <p:nvSpPr>
          <p:cNvPr id="586" name="Google Shape;586;p43"/>
          <p:cNvSpPr txBox="1"/>
          <p:nvPr/>
        </p:nvSpPr>
        <p:spPr>
          <a:xfrm>
            <a:off x="107577" y="0"/>
            <a:ext cx="6212541" cy="457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chemeClr val="dk1"/>
                </a:solidFill>
                <a:latin typeface="Calibri"/>
                <a:ea typeface="Calibri"/>
                <a:cs typeface="Calibri"/>
                <a:sym typeface="Calibri"/>
              </a:rPr>
              <a:t>Autoencoder – denoising, correcting, gap filling</a:t>
            </a:r>
            <a:endParaRPr sz="2400" b="1" i="0" u="none" strike="noStrike" cap="none">
              <a:solidFill>
                <a:srgbClr val="000000"/>
              </a:solidFill>
              <a:latin typeface="Arial"/>
              <a:ea typeface="Arial"/>
              <a:cs typeface="Arial"/>
              <a:sym typeface="Arial"/>
            </a:endParaRPr>
          </a:p>
        </p:txBody>
      </p:sp>
      <p:pic>
        <p:nvPicPr>
          <p:cNvPr id="587" name="Google Shape;587;p43"/>
          <p:cNvPicPr preferRelativeResize="0"/>
          <p:nvPr/>
        </p:nvPicPr>
        <p:blipFill rotWithShape="1">
          <a:blip r:embed="rId4">
            <a:alphaModFix/>
          </a:blip>
          <a:srcRect/>
          <a:stretch/>
        </p:blipFill>
        <p:spPr>
          <a:xfrm>
            <a:off x="1104898" y="5086950"/>
            <a:ext cx="6234953" cy="1491904"/>
          </a:xfrm>
          <a:prstGeom prst="rect">
            <a:avLst/>
          </a:prstGeom>
          <a:noFill/>
          <a:ln>
            <a:noFill/>
          </a:ln>
        </p:spPr>
      </p:pic>
      <p:pic>
        <p:nvPicPr>
          <p:cNvPr id="588" name="Google Shape;588;p43"/>
          <p:cNvPicPr preferRelativeResize="0"/>
          <p:nvPr/>
        </p:nvPicPr>
        <p:blipFill rotWithShape="1">
          <a:blip r:embed="rId5">
            <a:alphaModFix/>
          </a:blip>
          <a:srcRect/>
          <a:stretch/>
        </p:blipFill>
        <p:spPr>
          <a:xfrm>
            <a:off x="1104898" y="689606"/>
            <a:ext cx="4970929" cy="2215116"/>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92"/>
        <p:cNvGrpSpPr/>
        <p:nvPr/>
      </p:nvGrpSpPr>
      <p:grpSpPr>
        <a:xfrm>
          <a:off x="0" y="0"/>
          <a:ext cx="0" cy="0"/>
          <a:chOff x="0" y="0"/>
          <a:chExt cx="0" cy="0"/>
        </a:xfrm>
      </p:grpSpPr>
      <p:pic>
        <p:nvPicPr>
          <p:cNvPr id="593" name="Google Shape;593;p44"/>
          <p:cNvPicPr preferRelativeResize="0"/>
          <p:nvPr/>
        </p:nvPicPr>
        <p:blipFill rotWithShape="1">
          <a:blip r:embed="rId3">
            <a:alphaModFix/>
          </a:blip>
          <a:srcRect/>
          <a:stretch/>
        </p:blipFill>
        <p:spPr>
          <a:xfrm>
            <a:off x="2043954" y="945112"/>
            <a:ext cx="8110818" cy="5006332"/>
          </a:xfrm>
          <a:prstGeom prst="rect">
            <a:avLst/>
          </a:prstGeom>
          <a:noFill/>
          <a:ln>
            <a:noFill/>
          </a:ln>
        </p:spPr>
      </p:pic>
      <p:sp>
        <p:nvSpPr>
          <p:cNvPr id="594" name="Google Shape;594;p44"/>
          <p:cNvSpPr txBox="1"/>
          <p:nvPr/>
        </p:nvSpPr>
        <p:spPr>
          <a:xfrm>
            <a:off x="107577" y="0"/>
            <a:ext cx="4437529" cy="457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chemeClr val="dk1"/>
                </a:solidFill>
                <a:latin typeface="Calibri"/>
                <a:ea typeface="Calibri"/>
                <a:cs typeface="Calibri"/>
                <a:sym typeface="Calibri"/>
              </a:rPr>
              <a:t>Variational Autoencoders (AE)</a:t>
            </a:r>
            <a:endParaRPr sz="2400" b="1" i="0" u="none" strike="noStrike" cap="none">
              <a:solidFill>
                <a:srgbClr val="000000"/>
              </a:solidFill>
              <a:latin typeface="Arial"/>
              <a:ea typeface="Arial"/>
              <a:cs typeface="Arial"/>
              <a:sym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sp>
        <p:nvSpPr>
          <p:cNvPr id="599" name="Google Shape;599;p45"/>
          <p:cNvSpPr txBox="1"/>
          <p:nvPr/>
        </p:nvSpPr>
        <p:spPr>
          <a:xfrm>
            <a:off x="272716" y="128336"/>
            <a:ext cx="7090610" cy="58477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a:solidFill>
                  <a:schemeClr val="dk1"/>
                </a:solidFill>
                <a:latin typeface="Calibri"/>
                <a:ea typeface="Calibri"/>
                <a:cs typeface="Calibri"/>
                <a:sym typeface="Calibri"/>
              </a:rPr>
              <a:t>Generative Adversarial Networks (GANs)</a:t>
            </a:r>
            <a:endParaRPr sz="1400" b="0" i="0" u="none" strike="noStrike" cap="none">
              <a:solidFill>
                <a:srgbClr val="000000"/>
              </a:solidFill>
              <a:latin typeface="Arial"/>
              <a:ea typeface="Arial"/>
              <a:cs typeface="Arial"/>
              <a:sym typeface="Arial"/>
            </a:endParaRPr>
          </a:p>
        </p:txBody>
      </p:sp>
      <p:sp>
        <p:nvSpPr>
          <p:cNvPr id="600" name="Google Shape;600;p45"/>
          <p:cNvSpPr txBox="1"/>
          <p:nvPr/>
        </p:nvSpPr>
        <p:spPr>
          <a:xfrm>
            <a:off x="1876927" y="1780675"/>
            <a:ext cx="3434661" cy="954107"/>
          </a:xfrm>
          <a:prstGeom prst="rect">
            <a:avLst/>
          </a:prstGeom>
          <a:no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2800" b="1" i="0" u="none" strike="noStrike" cap="none">
                <a:solidFill>
                  <a:schemeClr val="dk1"/>
                </a:solidFill>
                <a:latin typeface="Calibri"/>
                <a:ea typeface="Calibri"/>
                <a:cs typeface="Calibri"/>
                <a:sym typeface="Calibri"/>
              </a:rPr>
              <a:t>Police Detective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800"/>
              <a:buFont typeface="Arial"/>
              <a:buNone/>
            </a:pPr>
            <a:r>
              <a:rPr lang="en-US" sz="2800" b="1" i="0" u="none" strike="noStrike" cap="none">
                <a:solidFill>
                  <a:schemeClr val="dk1"/>
                </a:solidFill>
                <a:latin typeface="Calibri"/>
                <a:ea typeface="Calibri"/>
                <a:cs typeface="Calibri"/>
                <a:sym typeface="Calibri"/>
              </a:rPr>
              <a:t>(recognizes images)</a:t>
            </a:r>
            <a:endParaRPr sz="2800" b="1" i="0" u="none" strike="noStrike" cap="none">
              <a:solidFill>
                <a:schemeClr val="dk1"/>
              </a:solidFill>
              <a:latin typeface="Calibri"/>
              <a:ea typeface="Calibri"/>
              <a:cs typeface="Calibri"/>
              <a:sym typeface="Calibri"/>
            </a:endParaRPr>
          </a:p>
        </p:txBody>
      </p:sp>
      <p:sp>
        <p:nvSpPr>
          <p:cNvPr id="601" name="Google Shape;601;p45"/>
          <p:cNvSpPr txBox="1"/>
          <p:nvPr/>
        </p:nvSpPr>
        <p:spPr>
          <a:xfrm>
            <a:off x="6120069" y="1788697"/>
            <a:ext cx="3844386" cy="954107"/>
          </a:xfrm>
          <a:prstGeom prst="rect">
            <a:avLst/>
          </a:prstGeom>
          <a:noFill/>
          <a:ln w="9525" cap="flat" cmpd="sng">
            <a:solidFill>
              <a:schemeClr val="accent1"/>
            </a:solidFill>
            <a:prstDash val="solid"/>
            <a:round/>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n-US" sz="2800" b="1" i="0" u="none" strike="noStrike" cap="none">
                <a:solidFill>
                  <a:schemeClr val="dk1"/>
                </a:solidFill>
                <a:latin typeface="Calibri"/>
                <a:ea typeface="Calibri"/>
                <a:cs typeface="Calibri"/>
                <a:sym typeface="Calibri"/>
              </a:rPr>
              <a:t>Artistic Criminal</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800"/>
              <a:buFont typeface="Arial"/>
              <a:buNone/>
            </a:pPr>
            <a:r>
              <a:rPr lang="en-US" sz="2800" b="1" i="0" u="none" strike="noStrike" cap="none">
                <a:solidFill>
                  <a:schemeClr val="dk1"/>
                </a:solidFill>
                <a:latin typeface="Calibri"/>
                <a:ea typeface="Calibri"/>
                <a:cs typeface="Calibri"/>
                <a:sym typeface="Calibri"/>
              </a:rPr>
              <a:t>(generates fake images)</a:t>
            </a:r>
            <a:endParaRPr sz="2800" b="1" i="0" u="none" strike="noStrike" cap="none">
              <a:solidFill>
                <a:schemeClr val="dk1"/>
              </a:solidFill>
              <a:latin typeface="Calibri"/>
              <a:ea typeface="Calibri"/>
              <a:cs typeface="Calibri"/>
              <a:sym typeface="Calibri"/>
            </a:endParaRPr>
          </a:p>
        </p:txBody>
      </p:sp>
      <p:sp>
        <p:nvSpPr>
          <p:cNvPr id="602" name="Google Shape;602;p45"/>
          <p:cNvSpPr txBox="1"/>
          <p:nvPr/>
        </p:nvSpPr>
        <p:spPr>
          <a:xfrm>
            <a:off x="442101" y="3276836"/>
            <a:ext cx="11176157" cy="2677656"/>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Calibri"/>
                <a:ea typeface="Calibri"/>
                <a:cs typeface="Calibri"/>
                <a:sym typeface="Calibri"/>
              </a:rPr>
              <a:t>Both Detective and Criminal receive same set of images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Calibri"/>
                <a:ea typeface="Calibri"/>
                <a:cs typeface="Calibri"/>
                <a:sym typeface="Calibri"/>
              </a:rPr>
              <a:t>(for example pictures of cats and dogs).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Calibri"/>
                <a:ea typeface="Calibri"/>
                <a:cs typeface="Calibri"/>
                <a:sym typeface="Calibri"/>
              </a:rPr>
              <a:t>Criminal randomly generates “fake” images (cat with 6 legs and two tails, etc.).</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Calibri"/>
                <a:ea typeface="Calibri"/>
                <a:cs typeface="Calibri"/>
                <a:sym typeface="Calibri"/>
              </a:rPr>
              <a:t>Detective learns to discriminate real images from fakes and becomes better and better.</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Calibri"/>
                <a:ea typeface="Calibri"/>
                <a:cs typeface="Calibri"/>
                <a:sym typeface="Calibri"/>
              </a:rPr>
              <a:t>Criminal learns to make better and better fakes.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Calibri"/>
                <a:ea typeface="Calibri"/>
                <a:cs typeface="Calibri"/>
                <a:sym typeface="Calibri"/>
              </a:rPr>
              <a:t>Adversarial relationship helps both of them become better fast.</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606"/>
        <p:cNvGrpSpPr/>
        <p:nvPr/>
      </p:nvGrpSpPr>
      <p:grpSpPr>
        <a:xfrm>
          <a:off x="0" y="0"/>
          <a:ext cx="0" cy="0"/>
          <a:chOff x="0" y="0"/>
          <a:chExt cx="0" cy="0"/>
        </a:xfrm>
      </p:grpSpPr>
      <p:sp>
        <p:nvSpPr>
          <p:cNvPr id="607" name="Google Shape;607;p46"/>
          <p:cNvSpPr txBox="1"/>
          <p:nvPr/>
        </p:nvSpPr>
        <p:spPr>
          <a:xfrm>
            <a:off x="272716" y="128336"/>
            <a:ext cx="7090610" cy="58477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a:solidFill>
                  <a:schemeClr val="dk1"/>
                </a:solidFill>
                <a:latin typeface="Calibri"/>
                <a:ea typeface="Calibri"/>
                <a:cs typeface="Calibri"/>
                <a:sym typeface="Calibri"/>
              </a:rPr>
              <a:t>LSTM</a:t>
            </a:r>
            <a:endParaRPr sz="1400" b="0" i="0" u="none" strike="noStrike" cap="none">
              <a:solidFill>
                <a:srgbClr val="000000"/>
              </a:solidFill>
              <a:latin typeface="Arial"/>
              <a:ea typeface="Arial"/>
              <a:cs typeface="Arial"/>
              <a:sym typeface="Arial"/>
            </a:endParaRPr>
          </a:p>
        </p:txBody>
      </p:sp>
      <p:sp>
        <p:nvSpPr>
          <p:cNvPr id="608" name="Google Shape;608;p46"/>
          <p:cNvSpPr txBox="1"/>
          <p:nvPr/>
        </p:nvSpPr>
        <p:spPr>
          <a:xfrm>
            <a:off x="577516" y="1122948"/>
            <a:ext cx="11417260" cy="341632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rgbClr val="0070C0"/>
                </a:solidFill>
                <a:latin typeface="Calibri"/>
                <a:ea typeface="Calibri"/>
                <a:cs typeface="Calibri"/>
                <a:sym typeface="Calibri"/>
              </a:rPr>
              <a:t>LSTM</a:t>
            </a:r>
            <a:r>
              <a:rPr lang="en-US" sz="2400" b="0" i="0" u="none" strike="noStrike" cap="none">
                <a:solidFill>
                  <a:schemeClr val="dk1"/>
                </a:solidFill>
                <a:latin typeface="Calibri"/>
                <a:ea typeface="Calibri"/>
                <a:cs typeface="Calibri"/>
                <a:sym typeface="Calibri"/>
              </a:rPr>
              <a:t> = Long Short-Term Memory</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Calibri"/>
                <a:ea typeface="Calibri"/>
                <a:cs typeface="Calibri"/>
                <a:sym typeface="Calibri"/>
              </a:rPr>
              <a:t>Imagine Recurrent Neural Network trying to recognize music sampled at 44KHz.</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Calibri"/>
                <a:ea typeface="Calibri"/>
                <a:cs typeface="Calibri"/>
                <a:sym typeface="Calibri"/>
              </a:rPr>
              <a:t>The 10 sec phrase will be 440,000 points. And when training – how we keep track of so many points going backwards?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Calibri"/>
                <a:ea typeface="Calibri"/>
                <a:cs typeface="Calibri"/>
                <a:sym typeface="Calibri"/>
              </a:rPr>
              <a:t>This is the </a:t>
            </a:r>
            <a:r>
              <a:rPr lang="en-US" sz="2400" b="1" i="0" u="none" strike="noStrike" cap="none">
                <a:solidFill>
                  <a:srgbClr val="0070C0"/>
                </a:solidFill>
                <a:latin typeface="Calibri"/>
                <a:ea typeface="Calibri"/>
                <a:cs typeface="Calibri"/>
                <a:sym typeface="Calibri"/>
              </a:rPr>
              <a:t>exploding or vanishing gradient problem</a:t>
            </a:r>
            <a:r>
              <a:rPr lang="en-US" sz="2400" b="0" i="0" u="none" strike="noStrike" cap="none">
                <a:solidFill>
                  <a:schemeClr val="dk1"/>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Calibri"/>
                <a:ea typeface="Calibri"/>
                <a:cs typeface="Calibri"/>
                <a:sym typeface="Calibri"/>
              </a:rPr>
              <a:t>Solution - instead of propagating analog gradients backwards, </a:t>
            </a:r>
            <a:endParaRPr/>
          </a:p>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Calibri"/>
                <a:ea typeface="Calibri"/>
                <a:cs typeface="Calibri"/>
                <a:sym typeface="Calibri"/>
              </a:rPr>
              <a:t>we use "gates" (all or nothing).</a:t>
            </a:r>
            <a:endParaRPr sz="2400" b="0" i="0" u="none" strike="noStrike" cap="none">
              <a:solidFill>
                <a:schemeClr val="dk1"/>
              </a:solidFill>
              <a:latin typeface="Calibri"/>
              <a:ea typeface="Calibri"/>
              <a:cs typeface="Calibri"/>
              <a:sym typeface="Calibri"/>
            </a:endParaRPr>
          </a:p>
        </p:txBody>
      </p:sp>
      <p:pic>
        <p:nvPicPr>
          <p:cNvPr id="609" name="Google Shape;609;p46"/>
          <p:cNvPicPr preferRelativeResize="0"/>
          <p:nvPr/>
        </p:nvPicPr>
        <p:blipFill rotWithShape="1">
          <a:blip r:embed="rId3">
            <a:alphaModFix/>
          </a:blip>
          <a:srcRect/>
          <a:stretch/>
        </p:blipFill>
        <p:spPr>
          <a:xfrm>
            <a:off x="6027145" y="4305967"/>
            <a:ext cx="3810000" cy="2171700"/>
          </a:xfrm>
          <a:prstGeom prst="rect">
            <a:avLst/>
          </a:prstGeom>
          <a:noFill/>
          <a:ln>
            <a:noFill/>
          </a:ln>
        </p:spPr>
      </p:pic>
      <p:sp>
        <p:nvSpPr>
          <p:cNvPr id="610" name="Google Shape;610;p46"/>
          <p:cNvSpPr txBox="1"/>
          <p:nvPr/>
        </p:nvSpPr>
        <p:spPr>
          <a:xfrm>
            <a:off x="1679735" y="4949105"/>
            <a:ext cx="4042458" cy="1015663"/>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chemeClr val="dk1"/>
                </a:solidFill>
                <a:latin typeface="Calibri"/>
                <a:ea typeface="Calibri"/>
                <a:cs typeface="Calibri"/>
                <a:sym typeface="Calibri"/>
              </a:rPr>
              <a:t>A simple LSTM block with only input, output, and forget gates. </a:t>
            </a:r>
            <a:br>
              <a:rPr lang="en-US" sz="2000" b="0" i="0" u="none" strike="noStrike" cap="none">
                <a:solidFill>
                  <a:schemeClr val="dk1"/>
                </a:solidFill>
                <a:latin typeface="Calibri"/>
                <a:ea typeface="Calibri"/>
                <a:cs typeface="Calibri"/>
                <a:sym typeface="Calibri"/>
              </a:rPr>
            </a:br>
            <a:r>
              <a:rPr lang="en-US" sz="2000" b="0" i="0" u="none" strike="noStrike" cap="none">
                <a:solidFill>
                  <a:schemeClr val="dk1"/>
                </a:solidFill>
                <a:latin typeface="Calibri"/>
                <a:ea typeface="Calibri"/>
                <a:cs typeface="Calibri"/>
                <a:sym typeface="Calibri"/>
              </a:rPr>
              <a:t>LSTM blocks may have more gates.</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614"/>
        <p:cNvGrpSpPr/>
        <p:nvPr/>
      </p:nvGrpSpPr>
      <p:grpSpPr>
        <a:xfrm>
          <a:off x="0" y="0"/>
          <a:ext cx="0" cy="0"/>
          <a:chOff x="0" y="0"/>
          <a:chExt cx="0" cy="0"/>
        </a:xfrm>
      </p:grpSpPr>
      <p:sp>
        <p:nvSpPr>
          <p:cNvPr id="615" name="Google Shape;615;p47"/>
          <p:cNvSpPr txBox="1"/>
          <p:nvPr/>
        </p:nvSpPr>
        <p:spPr>
          <a:xfrm>
            <a:off x="272716" y="128336"/>
            <a:ext cx="7090610" cy="58477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a:solidFill>
                  <a:schemeClr val="dk1"/>
                </a:solidFill>
                <a:latin typeface="Calibri"/>
                <a:ea typeface="Calibri"/>
                <a:cs typeface="Calibri"/>
                <a:sym typeface="Calibri"/>
              </a:rPr>
              <a:t>Word2vec  (Mikolov et al)</a:t>
            </a:r>
            <a:endParaRPr sz="1400" b="0" i="0" u="none" strike="noStrike" cap="none">
              <a:solidFill>
                <a:srgbClr val="000000"/>
              </a:solidFill>
              <a:latin typeface="Arial"/>
              <a:ea typeface="Arial"/>
              <a:cs typeface="Arial"/>
              <a:sym typeface="Arial"/>
            </a:endParaRPr>
          </a:p>
        </p:txBody>
      </p:sp>
      <p:sp>
        <p:nvSpPr>
          <p:cNvPr id="616" name="Google Shape;616;p47"/>
          <p:cNvSpPr txBox="1"/>
          <p:nvPr/>
        </p:nvSpPr>
        <p:spPr>
          <a:xfrm>
            <a:off x="272716" y="866274"/>
            <a:ext cx="6160168" cy="378565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Calibri"/>
                <a:ea typeface="Calibri"/>
                <a:cs typeface="Calibri"/>
                <a:sym typeface="Calibri"/>
              </a:rPr>
              <a:t>We construct numerical vectors to represent meaning (semantics) of words.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Calibri"/>
                <a:ea typeface="Calibri"/>
                <a:cs typeface="Calibri"/>
                <a:sym typeface="Calibri"/>
              </a:rPr>
              <a:t>Main idea - a word  can be described by its “neighbors” – a company this word has.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Calibri"/>
                <a:ea typeface="Calibri"/>
                <a:cs typeface="Calibri"/>
                <a:sym typeface="Calibri"/>
              </a:rPr>
              <a:t>Similar words tend to have similar neighbors (word embeddings).</a:t>
            </a:r>
            <a:br>
              <a:rPr lang="en-US" sz="2400" b="0" i="0" u="none" strike="noStrike" cap="none">
                <a:solidFill>
                  <a:schemeClr val="dk1"/>
                </a:solidFill>
                <a:latin typeface="Calibri"/>
                <a:ea typeface="Calibri"/>
                <a:cs typeface="Calibri"/>
                <a:sym typeface="Calibri"/>
              </a:rPr>
            </a:br>
            <a:r>
              <a:rPr lang="en-US" sz="2400" b="0" i="0" u="none" strike="noStrike" cap="none">
                <a:solidFill>
                  <a:schemeClr val="dk1"/>
                </a:solidFill>
                <a:latin typeface="Calibri"/>
                <a:ea typeface="Calibri"/>
                <a:cs typeface="Calibri"/>
                <a:sym typeface="Calibri"/>
              </a:rPr>
              <a:t>Numerical vectors are constructed so that we can do vector arithmetic on them:</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Calibri"/>
                <a:ea typeface="Calibri"/>
                <a:cs typeface="Calibri"/>
                <a:sym typeface="Calibri"/>
              </a:rPr>
              <a:t>”king” – “he” + “she”     ~     “queen”</a:t>
            </a:r>
            <a:endParaRPr sz="1400" b="0" i="0" u="none" strike="noStrike" cap="none">
              <a:solidFill>
                <a:srgbClr val="000000"/>
              </a:solidFill>
              <a:latin typeface="Arial"/>
              <a:ea typeface="Arial"/>
              <a:cs typeface="Arial"/>
              <a:sym typeface="Arial"/>
            </a:endParaRPr>
          </a:p>
        </p:txBody>
      </p:sp>
      <p:pic>
        <p:nvPicPr>
          <p:cNvPr id="617" name="Google Shape;617;p47"/>
          <p:cNvPicPr preferRelativeResize="0"/>
          <p:nvPr/>
        </p:nvPicPr>
        <p:blipFill rotWithShape="1">
          <a:blip r:embed="rId3">
            <a:alphaModFix/>
          </a:blip>
          <a:srcRect/>
          <a:stretch/>
        </p:blipFill>
        <p:spPr>
          <a:xfrm>
            <a:off x="7044524" y="3075340"/>
            <a:ext cx="5147476" cy="3782660"/>
          </a:xfrm>
          <a:prstGeom prst="rect">
            <a:avLst/>
          </a:prstGeom>
          <a:noFill/>
          <a:ln>
            <a:noFill/>
          </a:ln>
        </p:spPr>
      </p:pic>
      <p:pic>
        <p:nvPicPr>
          <p:cNvPr id="618" name="Google Shape;618;p47"/>
          <p:cNvPicPr preferRelativeResize="0"/>
          <p:nvPr/>
        </p:nvPicPr>
        <p:blipFill rotWithShape="1">
          <a:blip r:embed="rId4">
            <a:alphaModFix/>
          </a:blip>
          <a:srcRect/>
          <a:stretch/>
        </p:blipFill>
        <p:spPr>
          <a:xfrm>
            <a:off x="9825712" y="48126"/>
            <a:ext cx="2294798" cy="2947004"/>
          </a:xfrm>
          <a:prstGeom prst="rect">
            <a:avLst/>
          </a:prstGeom>
          <a:noFill/>
          <a:ln>
            <a:noFill/>
          </a:ln>
        </p:spPr>
      </p:pic>
      <p:sp>
        <p:nvSpPr>
          <p:cNvPr id="619" name="Google Shape;619;p47"/>
          <p:cNvSpPr txBox="1"/>
          <p:nvPr/>
        </p:nvSpPr>
        <p:spPr>
          <a:xfrm>
            <a:off x="8231639" y="866274"/>
            <a:ext cx="1386623" cy="95410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n-US" sz="2800" b="0" i="0" u="none" strike="noStrike" cap="none">
                <a:solidFill>
                  <a:schemeClr val="dk1"/>
                </a:solidFill>
                <a:latin typeface="Calibri"/>
                <a:ea typeface="Calibri"/>
                <a:cs typeface="Calibri"/>
                <a:sym typeface="Calibri"/>
              </a:rPr>
              <a:t>Tomas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800"/>
              <a:buFont typeface="Arial"/>
              <a:buNone/>
            </a:pPr>
            <a:r>
              <a:rPr lang="en-US" sz="2800" b="0" i="0" u="none" strike="noStrike" cap="none">
                <a:solidFill>
                  <a:schemeClr val="dk1"/>
                </a:solidFill>
                <a:latin typeface="Calibri"/>
                <a:ea typeface="Calibri"/>
                <a:cs typeface="Calibri"/>
                <a:sym typeface="Calibri"/>
              </a:rPr>
              <a:t>Mikolov</a:t>
            </a:r>
            <a:endParaRPr sz="2800" b="0" i="0" u="none" strike="noStrike" cap="none">
              <a:solidFill>
                <a:schemeClr val="dk1"/>
              </a:solidFill>
              <a:latin typeface="Calibri"/>
              <a:ea typeface="Calibri"/>
              <a:cs typeface="Calibri"/>
              <a:sym typeface="Calibri"/>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623"/>
        <p:cNvGrpSpPr/>
        <p:nvPr/>
      </p:nvGrpSpPr>
      <p:grpSpPr>
        <a:xfrm>
          <a:off x="0" y="0"/>
          <a:ext cx="0" cy="0"/>
          <a:chOff x="0" y="0"/>
          <a:chExt cx="0" cy="0"/>
        </a:xfrm>
      </p:grpSpPr>
      <p:sp>
        <p:nvSpPr>
          <p:cNvPr id="624" name="Google Shape;624;p48"/>
          <p:cNvSpPr txBox="1"/>
          <p:nvPr/>
        </p:nvSpPr>
        <p:spPr>
          <a:xfrm>
            <a:off x="25400" y="3718679"/>
            <a:ext cx="6398549" cy="286232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Co-founder and Research Director of OpenAI.</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Past: 3 years at Google Brain Team. </a:t>
            </a:r>
            <a:endParaRPr sz="18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Co-author of AlexNet</a:t>
            </a:r>
            <a:br>
              <a:rPr lang="en-US" sz="1800" b="0" i="0" u="none" strike="noStrike" cap="none">
                <a:solidFill>
                  <a:schemeClr val="dk1"/>
                </a:solidFill>
                <a:latin typeface="Calibri"/>
                <a:ea typeface="Calibri"/>
                <a:cs typeface="Calibri"/>
                <a:sym typeface="Calibri"/>
              </a:rPr>
            </a:br>
            <a:r>
              <a:rPr lang="en-US" sz="1800" b="0" i="0" u="none" strike="noStrike" cap="none">
                <a:solidFill>
                  <a:schemeClr val="dk1"/>
                </a:solidFill>
                <a:latin typeface="Calibri"/>
                <a:ea typeface="Calibri"/>
                <a:cs typeface="Calibri"/>
                <a:sym typeface="Calibri"/>
              </a:rPr>
              <a:t>Co-founder of DNNresearch. </a:t>
            </a:r>
            <a:br>
              <a:rPr lang="en-US" sz="1800" b="0" i="0" u="none" strike="noStrike" cap="none">
                <a:solidFill>
                  <a:schemeClr val="dk1"/>
                </a:solidFill>
                <a:latin typeface="Calibri"/>
                <a:ea typeface="Calibri"/>
                <a:cs typeface="Calibri"/>
                <a:sym typeface="Calibri"/>
              </a:rPr>
            </a:br>
            <a:r>
              <a:rPr lang="en-US" sz="1800" b="0" i="0" u="none" strike="noStrike" cap="none">
                <a:solidFill>
                  <a:schemeClr val="dk1"/>
                </a:solidFill>
                <a:latin typeface="Calibri"/>
                <a:ea typeface="Calibri"/>
                <a:cs typeface="Calibri"/>
                <a:sym typeface="Calibri"/>
              </a:rPr>
              <a:t>a postdoc in Stanford with Andrew Ng's group.</a:t>
            </a:r>
            <a:br>
              <a:rPr lang="en-US" sz="1800" b="0" i="0" u="none" strike="noStrike" cap="none">
                <a:solidFill>
                  <a:schemeClr val="dk1"/>
                </a:solidFill>
                <a:latin typeface="Calibri"/>
                <a:ea typeface="Calibri"/>
                <a:cs typeface="Calibri"/>
                <a:sym typeface="Calibri"/>
              </a:rPr>
            </a:br>
            <a:r>
              <a:rPr lang="en-US" sz="1800" b="0" i="0" u="none" strike="noStrike" cap="none">
                <a:solidFill>
                  <a:schemeClr val="dk1"/>
                </a:solidFill>
                <a:latin typeface="Calibri"/>
                <a:ea typeface="Calibri"/>
                <a:cs typeface="Calibri"/>
                <a:sym typeface="Calibri"/>
              </a:rPr>
              <a:t>a student of Geoffrey Hinton, Toronto.</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 - </a:t>
            </a:r>
            <a:r>
              <a:rPr lang="en-US" sz="1800" b="0" i="0" u="sng" strike="noStrike" cap="none">
                <a:solidFill>
                  <a:schemeClr val="hlink"/>
                </a:solidFill>
                <a:latin typeface="Calibri"/>
                <a:ea typeface="Calibri"/>
                <a:cs typeface="Calibri"/>
                <a:sym typeface="Calibri"/>
                <a:hlinkClick r:id="rId3"/>
              </a:rPr>
              <a:t>https://blog.openai.com/evolution-strategies/</a:t>
            </a:r>
            <a:r>
              <a:rPr lang="en-US" sz="1800" b="0" i="0" u="none" strike="noStrike" cap="none">
                <a:solidFill>
                  <a:schemeClr val="dk1"/>
                </a:solidFill>
                <a:latin typeface="Calibri"/>
                <a:ea typeface="Calibri"/>
                <a:cs typeface="Calibri"/>
                <a:sym typeface="Calibri"/>
              </a:rPr>
              <a:t> - (2017)</a:t>
            </a:r>
            <a:br>
              <a:rPr lang="en-US" sz="1800" b="0" i="0" u="none" strike="noStrike" cap="none">
                <a:solidFill>
                  <a:schemeClr val="dk1"/>
                </a:solidFill>
                <a:latin typeface="Calibri"/>
                <a:ea typeface="Calibri"/>
                <a:cs typeface="Calibri"/>
                <a:sym typeface="Calibri"/>
              </a:rPr>
            </a:br>
            <a:r>
              <a:rPr lang="en-US" sz="1800" b="0" i="0" u="none" strike="noStrike" cap="none">
                <a:solidFill>
                  <a:schemeClr val="dk1"/>
                </a:solidFill>
                <a:latin typeface="Calibri"/>
                <a:ea typeface="Calibri"/>
                <a:cs typeface="Calibri"/>
                <a:sym typeface="Calibri"/>
              </a:rPr>
              <a:t>Evolution Strategies (ES) – simpler and allow parallelization - thus better than Reinforcement Learning (RL)</a:t>
            </a:r>
            <a:endParaRPr sz="1800" b="0" i="0" u="none" strike="noStrike" cap="none">
              <a:solidFill>
                <a:schemeClr val="dk1"/>
              </a:solidFill>
              <a:latin typeface="Calibri"/>
              <a:ea typeface="Calibri"/>
              <a:cs typeface="Calibri"/>
              <a:sym typeface="Calibri"/>
            </a:endParaRPr>
          </a:p>
        </p:txBody>
      </p:sp>
      <p:pic>
        <p:nvPicPr>
          <p:cNvPr id="625" name="Google Shape;625;p48"/>
          <p:cNvPicPr preferRelativeResize="0"/>
          <p:nvPr/>
        </p:nvPicPr>
        <p:blipFill rotWithShape="1">
          <a:blip r:embed="rId4">
            <a:alphaModFix/>
          </a:blip>
          <a:srcRect/>
          <a:stretch/>
        </p:blipFill>
        <p:spPr>
          <a:xfrm>
            <a:off x="25400" y="47022"/>
            <a:ext cx="2425700" cy="2540000"/>
          </a:xfrm>
          <a:prstGeom prst="rect">
            <a:avLst/>
          </a:prstGeom>
          <a:noFill/>
          <a:ln>
            <a:noFill/>
          </a:ln>
        </p:spPr>
      </p:pic>
      <p:sp>
        <p:nvSpPr>
          <p:cNvPr id="626" name="Google Shape;626;p48"/>
          <p:cNvSpPr txBox="1"/>
          <p:nvPr/>
        </p:nvSpPr>
        <p:spPr>
          <a:xfrm>
            <a:off x="25400" y="3175575"/>
            <a:ext cx="2013995" cy="3693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ilyasu@openai.com</a:t>
            </a:r>
            <a:endParaRPr sz="1800" b="0" i="0" u="none" strike="noStrike" cap="none">
              <a:solidFill>
                <a:schemeClr val="dk1"/>
              </a:solidFill>
              <a:latin typeface="Calibri"/>
              <a:ea typeface="Calibri"/>
              <a:cs typeface="Calibri"/>
              <a:sym typeface="Calibri"/>
            </a:endParaRPr>
          </a:p>
        </p:txBody>
      </p:sp>
      <p:sp>
        <p:nvSpPr>
          <p:cNvPr id="627" name="Google Shape;627;p48"/>
          <p:cNvSpPr txBox="1"/>
          <p:nvPr/>
        </p:nvSpPr>
        <p:spPr>
          <a:xfrm>
            <a:off x="7766613" y="4728268"/>
            <a:ext cx="3472405" cy="3693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Sequence to sequence learning</a:t>
            </a:r>
            <a:endParaRPr sz="1800" b="0" i="0" u="none" strike="noStrike" cap="none">
              <a:solidFill>
                <a:schemeClr val="dk1"/>
              </a:solidFill>
              <a:latin typeface="Calibri"/>
              <a:ea typeface="Calibri"/>
              <a:cs typeface="Calibri"/>
              <a:sym typeface="Calibri"/>
            </a:endParaRPr>
          </a:p>
        </p:txBody>
      </p:sp>
      <p:sp>
        <p:nvSpPr>
          <p:cNvPr id="628" name="Google Shape;628;p48"/>
          <p:cNvSpPr txBox="1"/>
          <p:nvPr/>
        </p:nvSpPr>
        <p:spPr>
          <a:xfrm>
            <a:off x="25400" y="2598275"/>
            <a:ext cx="2592729" cy="58477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0" i="0" u="none" strike="noStrike" cap="none">
                <a:solidFill>
                  <a:schemeClr val="dk1"/>
                </a:solidFill>
                <a:latin typeface="Calibri"/>
                <a:ea typeface="Calibri"/>
                <a:cs typeface="Calibri"/>
                <a:sym typeface="Calibri"/>
              </a:rPr>
              <a:t>Ilya Sutskever</a:t>
            </a:r>
            <a:endParaRPr sz="3200" b="0" i="0" u="none" strike="noStrike" cap="none">
              <a:solidFill>
                <a:schemeClr val="dk1"/>
              </a:solidFill>
              <a:latin typeface="Calibri"/>
              <a:ea typeface="Calibri"/>
              <a:cs typeface="Calibri"/>
              <a:sym typeface="Calibri"/>
            </a:endParaRPr>
          </a:p>
        </p:txBody>
      </p:sp>
      <p:pic>
        <p:nvPicPr>
          <p:cNvPr id="629" name="Google Shape;629;p48"/>
          <p:cNvPicPr preferRelativeResize="0"/>
          <p:nvPr/>
        </p:nvPicPr>
        <p:blipFill rotWithShape="1">
          <a:blip r:embed="rId5">
            <a:alphaModFix/>
          </a:blip>
          <a:srcRect/>
          <a:stretch/>
        </p:blipFill>
        <p:spPr>
          <a:xfrm>
            <a:off x="6906067" y="1908655"/>
            <a:ext cx="4910100" cy="2762893"/>
          </a:xfrm>
          <a:prstGeom prst="rect">
            <a:avLst/>
          </a:prstGeom>
          <a:noFill/>
          <a:ln>
            <a:noFill/>
          </a:ln>
        </p:spPr>
      </p:pic>
      <p:pic>
        <p:nvPicPr>
          <p:cNvPr id="630" name="Google Shape;630;p48"/>
          <p:cNvPicPr preferRelativeResize="0"/>
          <p:nvPr/>
        </p:nvPicPr>
        <p:blipFill rotWithShape="1">
          <a:blip r:embed="rId6">
            <a:alphaModFix/>
          </a:blip>
          <a:srcRect/>
          <a:stretch/>
        </p:blipFill>
        <p:spPr>
          <a:xfrm>
            <a:off x="10275024" y="47022"/>
            <a:ext cx="1638456" cy="1323544"/>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634"/>
        <p:cNvGrpSpPr/>
        <p:nvPr/>
      </p:nvGrpSpPr>
      <p:grpSpPr>
        <a:xfrm>
          <a:off x="0" y="0"/>
          <a:ext cx="0" cy="0"/>
          <a:chOff x="0" y="0"/>
          <a:chExt cx="0" cy="0"/>
        </a:xfrm>
      </p:grpSpPr>
      <p:sp>
        <p:nvSpPr>
          <p:cNvPr id="635" name="Google Shape;635;p49"/>
          <p:cNvSpPr txBox="1"/>
          <p:nvPr/>
        </p:nvSpPr>
        <p:spPr>
          <a:xfrm>
            <a:off x="173416" y="4729640"/>
            <a:ext cx="11829734" cy="193899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0" i="0" u="none" strike="noStrike" cap="none">
                <a:solidFill>
                  <a:schemeClr val="dk1"/>
                </a:solidFill>
                <a:latin typeface="Calibri"/>
                <a:ea typeface="Calibri"/>
                <a:cs typeface="Calibri"/>
                <a:sym typeface="Calibri"/>
              </a:rPr>
              <a:t>Now at Google</a:t>
            </a:r>
            <a:br>
              <a:rPr lang="en-US" sz="3200" b="0" i="0" u="none" strike="noStrike" cap="none">
                <a:solidFill>
                  <a:schemeClr val="dk1"/>
                </a:solidFill>
                <a:latin typeface="Calibri"/>
                <a:ea typeface="Calibri"/>
                <a:cs typeface="Calibri"/>
                <a:sym typeface="Calibri"/>
              </a:rPr>
            </a:br>
            <a:r>
              <a:rPr lang="en-US" sz="3200" b="0" i="0" u="none" strike="noStrike" cap="none">
                <a:solidFill>
                  <a:schemeClr val="dk1"/>
                </a:solidFill>
                <a:latin typeface="Calibri"/>
                <a:ea typeface="Calibri"/>
                <a:cs typeface="Calibri"/>
                <a:sym typeface="Calibri"/>
              </a:rPr>
              <a:t>AlexNet – re-implemented LeNet on GPU (Toronto),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200"/>
              <a:buFont typeface="Arial"/>
              <a:buNone/>
            </a:pPr>
            <a:r>
              <a:rPr lang="en-US" sz="3200" b="0" i="0" u="none" strike="noStrike" cap="none">
                <a:solidFill>
                  <a:schemeClr val="dk1"/>
                </a:solidFill>
                <a:latin typeface="Calibri"/>
                <a:ea typeface="Calibri"/>
                <a:cs typeface="Calibri"/>
                <a:sym typeface="Calibri"/>
              </a:rPr>
              <a:t>won 2012 ImageNet competition</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chemeClr val="dk1"/>
                </a:solidFill>
                <a:latin typeface="Calibri"/>
                <a:ea typeface="Calibri"/>
                <a:cs typeface="Calibri"/>
                <a:sym typeface="Calibri"/>
              </a:rPr>
              <a:t>“ImageNet Classification with Deep Convolutional Networks” - Alex Krizhevsky, Ilya Sutskever, and Geoffrey Hinton </a:t>
            </a:r>
            <a:br>
              <a:rPr lang="en-US" sz="1200" b="0" i="0" u="none" strike="noStrike" cap="none">
                <a:solidFill>
                  <a:schemeClr val="dk1"/>
                </a:solidFill>
                <a:latin typeface="Calibri"/>
                <a:ea typeface="Calibri"/>
                <a:cs typeface="Calibri"/>
                <a:sym typeface="Calibri"/>
              </a:rPr>
            </a:br>
            <a:r>
              <a:rPr lang="en-US" sz="1200" b="0" i="0" u="sng" strike="noStrike" cap="none">
                <a:solidFill>
                  <a:schemeClr val="hlink"/>
                </a:solidFill>
                <a:latin typeface="Calibri"/>
                <a:ea typeface="Calibri"/>
                <a:cs typeface="Calibri"/>
                <a:sym typeface="Calibri"/>
                <a:hlinkClick r:id="rId3"/>
              </a:rPr>
              <a:t>https://papers.nips.cc/paper/4824-imagenet-classification-with-deep-convolutional-neural-networks.pdf</a:t>
            </a:r>
            <a:endParaRPr sz="1200" b="0" i="0" u="none" strike="noStrike" cap="none">
              <a:solidFill>
                <a:schemeClr val="dk1"/>
              </a:solidFill>
              <a:latin typeface="Calibri"/>
              <a:ea typeface="Calibri"/>
              <a:cs typeface="Calibri"/>
              <a:sym typeface="Calibri"/>
            </a:endParaRPr>
          </a:p>
        </p:txBody>
      </p:sp>
      <p:pic>
        <p:nvPicPr>
          <p:cNvPr id="636" name="Google Shape;636;p49"/>
          <p:cNvPicPr preferRelativeResize="0"/>
          <p:nvPr/>
        </p:nvPicPr>
        <p:blipFill rotWithShape="1">
          <a:blip r:embed="rId4">
            <a:alphaModFix/>
          </a:blip>
          <a:srcRect/>
          <a:stretch/>
        </p:blipFill>
        <p:spPr>
          <a:xfrm>
            <a:off x="362266" y="244193"/>
            <a:ext cx="3283759" cy="2148632"/>
          </a:xfrm>
          <a:prstGeom prst="rect">
            <a:avLst/>
          </a:prstGeom>
          <a:noFill/>
          <a:ln>
            <a:noFill/>
          </a:ln>
        </p:spPr>
      </p:pic>
      <p:pic>
        <p:nvPicPr>
          <p:cNvPr id="637" name="Google Shape;637;p49"/>
          <p:cNvPicPr preferRelativeResize="0"/>
          <p:nvPr/>
        </p:nvPicPr>
        <p:blipFill rotWithShape="1">
          <a:blip r:embed="rId5">
            <a:alphaModFix/>
          </a:blip>
          <a:srcRect/>
          <a:stretch/>
        </p:blipFill>
        <p:spPr>
          <a:xfrm>
            <a:off x="6088283" y="113175"/>
            <a:ext cx="5899391" cy="3319563"/>
          </a:xfrm>
          <a:prstGeom prst="rect">
            <a:avLst/>
          </a:prstGeom>
          <a:noFill/>
          <a:ln>
            <a:noFill/>
          </a:ln>
        </p:spPr>
      </p:pic>
      <p:sp>
        <p:nvSpPr>
          <p:cNvPr id="638" name="Google Shape;638;p49"/>
          <p:cNvSpPr txBox="1"/>
          <p:nvPr/>
        </p:nvSpPr>
        <p:spPr>
          <a:xfrm>
            <a:off x="7155904" y="3349069"/>
            <a:ext cx="5036096" cy="1200329"/>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 Convolutional network</a:t>
            </a:r>
            <a:br>
              <a:rPr lang="en-US" sz="1800" b="0" i="0" u="none" strike="noStrike" cap="none">
                <a:solidFill>
                  <a:schemeClr val="dk1"/>
                </a:solidFill>
                <a:latin typeface="Calibri"/>
                <a:ea typeface="Calibri"/>
                <a:cs typeface="Calibri"/>
                <a:sym typeface="Calibri"/>
              </a:rPr>
            </a:br>
            <a:r>
              <a:rPr lang="en-US" sz="1800" b="0" i="0" u="none" strike="noStrike" cap="none">
                <a:solidFill>
                  <a:schemeClr val="dk1"/>
                </a:solidFill>
                <a:latin typeface="Calibri"/>
                <a:ea typeface="Calibri"/>
                <a:cs typeface="Calibri"/>
                <a:sym typeface="Calibri"/>
              </a:rPr>
              <a:t>- Used GPUs</a:t>
            </a:r>
            <a:br>
              <a:rPr lang="en-US" sz="1800" b="0" i="0" u="none" strike="noStrike" cap="none">
                <a:solidFill>
                  <a:schemeClr val="dk1"/>
                </a:solidFill>
                <a:latin typeface="Calibri"/>
                <a:ea typeface="Calibri"/>
                <a:cs typeface="Calibri"/>
                <a:sym typeface="Calibri"/>
              </a:rPr>
            </a:br>
            <a:r>
              <a:rPr lang="en-US" sz="1800" b="0" i="0" u="none" strike="noStrike" cap="none">
                <a:solidFill>
                  <a:schemeClr val="dk1"/>
                </a:solidFill>
                <a:latin typeface="Calibri"/>
                <a:ea typeface="Calibri"/>
                <a:cs typeface="Calibri"/>
                <a:sym typeface="Calibri"/>
              </a:rPr>
              <a:t>- Used ReLUs</a:t>
            </a:r>
            <a:br>
              <a:rPr lang="en-US" sz="1800" b="0" i="0" u="none" strike="noStrike" cap="none">
                <a:solidFill>
                  <a:schemeClr val="dk1"/>
                </a:solidFill>
                <a:latin typeface="Calibri"/>
                <a:ea typeface="Calibri"/>
                <a:cs typeface="Calibri"/>
                <a:sym typeface="Calibri"/>
              </a:rPr>
            </a:br>
            <a:r>
              <a:rPr lang="en-US" sz="1800" b="0" i="0" u="none" strike="noStrike" cap="none">
                <a:solidFill>
                  <a:schemeClr val="dk1"/>
                </a:solidFill>
                <a:latin typeface="Calibri"/>
                <a:ea typeface="Calibri"/>
                <a:cs typeface="Calibri"/>
                <a:sym typeface="Calibri"/>
              </a:rPr>
              <a:t>- Used Drop Out  to reduce ‘overfitting’ (DropOut). </a:t>
            </a:r>
            <a:endParaRPr sz="1400" b="0" i="0" u="none" strike="noStrike" cap="none">
              <a:solidFill>
                <a:srgbClr val="000000"/>
              </a:solidFill>
              <a:latin typeface="Arial"/>
              <a:ea typeface="Arial"/>
              <a:cs typeface="Arial"/>
              <a:sym typeface="Arial"/>
            </a:endParaRPr>
          </a:p>
        </p:txBody>
      </p:sp>
      <p:sp>
        <p:nvSpPr>
          <p:cNvPr id="639" name="Google Shape;639;p49"/>
          <p:cNvSpPr txBox="1"/>
          <p:nvPr/>
        </p:nvSpPr>
        <p:spPr>
          <a:xfrm>
            <a:off x="362266" y="2392825"/>
            <a:ext cx="3283759" cy="58477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0" i="0" u="none" strike="noStrike" cap="none">
                <a:solidFill>
                  <a:schemeClr val="dk1"/>
                </a:solidFill>
                <a:latin typeface="Calibri"/>
                <a:ea typeface="Calibri"/>
                <a:cs typeface="Calibri"/>
                <a:sym typeface="Calibri"/>
              </a:rPr>
              <a:t>Alex Krizhevsky</a:t>
            </a:r>
            <a:endParaRPr sz="3200" b="0" i="0" u="none" strike="noStrike" cap="none">
              <a:solidFill>
                <a:schemeClr val="dk1"/>
              </a:solidFill>
              <a:latin typeface="Calibri"/>
              <a:ea typeface="Calibri"/>
              <a:cs typeface="Calibri"/>
              <a:sym typeface="Calibri"/>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643"/>
        <p:cNvGrpSpPr/>
        <p:nvPr/>
      </p:nvGrpSpPr>
      <p:grpSpPr>
        <a:xfrm>
          <a:off x="0" y="0"/>
          <a:ext cx="0" cy="0"/>
          <a:chOff x="0" y="0"/>
          <a:chExt cx="0" cy="0"/>
        </a:xfrm>
      </p:grpSpPr>
      <p:sp>
        <p:nvSpPr>
          <p:cNvPr id="644" name="Google Shape;644;p50"/>
          <p:cNvSpPr txBox="1"/>
          <p:nvPr/>
        </p:nvSpPr>
        <p:spPr>
          <a:xfrm>
            <a:off x="130772" y="4725002"/>
            <a:ext cx="11829734" cy="2062103"/>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0" i="0" u="none" strike="noStrike" cap="none">
                <a:solidFill>
                  <a:schemeClr val="dk1"/>
                </a:solidFill>
                <a:latin typeface="Calibri"/>
                <a:ea typeface="Calibri"/>
                <a:cs typeface="Calibri"/>
                <a:sym typeface="Calibri"/>
              </a:rPr>
              <a:t>Matthew Zeiler</a:t>
            </a:r>
            <a:endParaRPr sz="3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3200"/>
              <a:buFont typeface="Arial"/>
              <a:buNone/>
            </a:pPr>
            <a:r>
              <a:rPr lang="en-US" sz="3200" b="0" i="0" u="none" strike="noStrike" cap="none">
                <a:solidFill>
                  <a:schemeClr val="dk1"/>
                </a:solidFill>
                <a:latin typeface="Calibri"/>
                <a:ea typeface="Calibri"/>
                <a:cs typeface="Calibri"/>
                <a:sym typeface="Calibri"/>
              </a:rPr>
              <a:t>New York, </a:t>
            </a:r>
            <a:r>
              <a:rPr lang="en-US" sz="3200" b="1" i="0" u="none" strike="noStrike" cap="none">
                <a:solidFill>
                  <a:schemeClr val="dk1"/>
                </a:solidFill>
                <a:latin typeface="Calibri"/>
                <a:ea typeface="Calibri"/>
                <a:cs typeface="Calibri"/>
                <a:sym typeface="Calibri"/>
              </a:rPr>
              <a:t>clarif</a:t>
            </a:r>
            <a:r>
              <a:rPr lang="en-US" sz="3200" b="1" i="0" u="none" strike="noStrike" cap="none">
                <a:solidFill>
                  <a:srgbClr val="FF0000"/>
                </a:solidFill>
                <a:latin typeface="Calibri"/>
                <a:ea typeface="Calibri"/>
                <a:cs typeface="Calibri"/>
                <a:sym typeface="Calibri"/>
              </a:rPr>
              <a:t>ai</a:t>
            </a:r>
            <a:r>
              <a:rPr lang="en-US" sz="3200" b="0" i="0" u="none" strike="noStrike" cap="none">
                <a:solidFill>
                  <a:schemeClr val="dk1"/>
                </a:solidFill>
                <a:latin typeface="Calibri"/>
                <a:ea typeface="Calibri"/>
                <a:cs typeface="Calibri"/>
                <a:sym typeface="Calibri"/>
              </a:rPr>
              <a:t> - uses ML/DL for object recognition and search (ads, images, photo collections).</a:t>
            </a:r>
            <a:endParaRPr sz="3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3200"/>
              <a:buFont typeface="Arial"/>
              <a:buNone/>
            </a:pPr>
            <a:r>
              <a:rPr lang="en-US" sz="3200" b="0" i="0" u="none" strike="noStrike" cap="none">
                <a:solidFill>
                  <a:schemeClr val="dk1"/>
                </a:solidFill>
                <a:latin typeface="Calibri"/>
                <a:ea typeface="Calibri"/>
                <a:cs typeface="Calibri"/>
                <a:sym typeface="Calibri"/>
              </a:rPr>
              <a:t>DL networks, Computer Vision, CS Ph.D. at NYU</a:t>
            </a:r>
            <a:endParaRPr sz="3200" b="0" i="0" u="none" strike="noStrike" cap="none">
              <a:solidFill>
                <a:schemeClr val="dk1"/>
              </a:solidFill>
              <a:latin typeface="Calibri"/>
              <a:ea typeface="Calibri"/>
              <a:cs typeface="Calibri"/>
              <a:sym typeface="Calibri"/>
            </a:endParaRPr>
          </a:p>
        </p:txBody>
      </p:sp>
      <p:sp>
        <p:nvSpPr>
          <p:cNvPr id="645" name="Google Shape;645;p50"/>
          <p:cNvSpPr txBox="1"/>
          <p:nvPr/>
        </p:nvSpPr>
        <p:spPr>
          <a:xfrm>
            <a:off x="4363656" y="74171"/>
            <a:ext cx="8229601" cy="203132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ZF Net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The ILSVRC 2013 winner was a Convolutional Network </a:t>
            </a:r>
            <a:endParaRPr sz="18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from Matthew Zeiler and Rob Fergus. </a:t>
            </a:r>
            <a:endParaRPr sz="18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ZFNet (Zeiler &amp; Fergus Net). </a:t>
            </a:r>
            <a:endParaRPr sz="18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It was an improvement on AlexNet by tweaking the architecture hyperparameters, </a:t>
            </a:r>
            <a:endParaRPr sz="18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in particular by expanding the size of the middle convolutional layers </a:t>
            </a:r>
            <a:endParaRPr sz="18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and making the stride and filter size on the first layer smaller.</a:t>
            </a:r>
            <a:endParaRPr sz="1400" b="0" i="0" u="none" strike="noStrike" cap="none">
              <a:solidFill>
                <a:srgbClr val="000000"/>
              </a:solidFill>
              <a:latin typeface="Arial"/>
              <a:ea typeface="Arial"/>
              <a:cs typeface="Arial"/>
              <a:sym typeface="Arial"/>
            </a:endParaRPr>
          </a:p>
        </p:txBody>
      </p:sp>
      <p:pic>
        <p:nvPicPr>
          <p:cNvPr id="646" name="Google Shape;646;p50"/>
          <p:cNvPicPr preferRelativeResize="0"/>
          <p:nvPr/>
        </p:nvPicPr>
        <p:blipFill rotWithShape="1">
          <a:blip r:embed="rId3">
            <a:alphaModFix/>
          </a:blip>
          <a:srcRect/>
          <a:stretch/>
        </p:blipFill>
        <p:spPr>
          <a:xfrm>
            <a:off x="130772" y="133688"/>
            <a:ext cx="2540000" cy="2540000"/>
          </a:xfrm>
          <a:prstGeom prst="rect">
            <a:avLst/>
          </a:prstGeom>
          <a:noFill/>
          <a:ln>
            <a:noFill/>
          </a:ln>
        </p:spPr>
      </p:pic>
      <p:pic>
        <p:nvPicPr>
          <p:cNvPr id="647" name="Google Shape;647;p50"/>
          <p:cNvPicPr preferRelativeResize="0"/>
          <p:nvPr/>
        </p:nvPicPr>
        <p:blipFill rotWithShape="1">
          <a:blip r:embed="rId4">
            <a:alphaModFix/>
          </a:blip>
          <a:srcRect/>
          <a:stretch/>
        </p:blipFill>
        <p:spPr>
          <a:xfrm>
            <a:off x="3349605" y="2365285"/>
            <a:ext cx="8842395" cy="262882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651"/>
        <p:cNvGrpSpPr/>
        <p:nvPr/>
      </p:nvGrpSpPr>
      <p:grpSpPr>
        <a:xfrm>
          <a:off x="0" y="0"/>
          <a:ext cx="0" cy="0"/>
          <a:chOff x="0" y="0"/>
          <a:chExt cx="0" cy="0"/>
        </a:xfrm>
      </p:grpSpPr>
      <p:sp>
        <p:nvSpPr>
          <p:cNvPr id="652" name="Google Shape;652;p51"/>
          <p:cNvSpPr txBox="1"/>
          <p:nvPr/>
        </p:nvSpPr>
        <p:spPr>
          <a:xfrm>
            <a:off x="15024" y="5419224"/>
            <a:ext cx="11829734" cy="141577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0" i="0" u="none" strike="noStrike" cap="none">
                <a:solidFill>
                  <a:schemeClr val="dk1"/>
                </a:solidFill>
                <a:latin typeface="Calibri"/>
                <a:ea typeface="Calibri"/>
                <a:cs typeface="Calibri"/>
                <a:sym typeface="Calibri"/>
              </a:rPr>
              <a:t>GoogLeNet - 22 layer CNN and was the winner of ILSVRC 2014</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200"/>
              <a:buFont typeface="Arial"/>
              <a:buNone/>
            </a:pPr>
            <a:r>
              <a:rPr lang="en-US" sz="1200" b="0" i="0" u="sng" strike="noStrike" cap="none">
                <a:solidFill>
                  <a:schemeClr val="hlink"/>
                </a:solidFill>
                <a:latin typeface="Calibri"/>
                <a:ea typeface="Calibri"/>
                <a:cs typeface="Calibri"/>
                <a:sym typeface="Calibri"/>
                <a:hlinkClick r:id="rId3"/>
              </a:rPr>
              <a:t>http://www.cv-foundation.org/openaccess/content_cvpr_2015/papers/Szegedy_Going_Deeper_With_2015_CVPR_paper.pdf</a:t>
            </a: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Calibri"/>
                <a:ea typeface="Calibri"/>
                <a:cs typeface="Calibri"/>
                <a:sym typeface="Calibri"/>
              </a:rPr>
              <a:t>Christian Szegedy,   Wei Liu,   Yangqing Jia,   Pierre Sermanet,   Scott Reed,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Calibri"/>
                <a:ea typeface="Calibri"/>
                <a:cs typeface="Calibri"/>
                <a:sym typeface="Calibri"/>
              </a:rPr>
              <a:t>Dragomir Anguelov,   Dumitru Erhan,   Vincent Vanhoucke,   Andrew Rabinovich</a:t>
            </a:r>
            <a:endParaRPr sz="14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Calibri"/>
                <a:ea typeface="Calibri"/>
                <a:cs typeface="Calibri"/>
                <a:sym typeface="Calibri"/>
              </a:rPr>
              <a:t>Inception module -&gt; convolution and pooling in parallel.</a:t>
            </a:r>
            <a:endParaRPr sz="1400" b="0" i="0" u="none" strike="noStrike" cap="none">
              <a:solidFill>
                <a:srgbClr val="000000"/>
              </a:solidFill>
              <a:latin typeface="Arial"/>
              <a:ea typeface="Arial"/>
              <a:cs typeface="Arial"/>
              <a:sym typeface="Arial"/>
            </a:endParaRPr>
          </a:p>
        </p:txBody>
      </p:sp>
      <p:pic>
        <p:nvPicPr>
          <p:cNvPr id="653" name="Google Shape;653;p51"/>
          <p:cNvPicPr preferRelativeResize="0"/>
          <p:nvPr/>
        </p:nvPicPr>
        <p:blipFill rotWithShape="1">
          <a:blip r:embed="rId4">
            <a:alphaModFix/>
          </a:blip>
          <a:srcRect/>
          <a:stretch/>
        </p:blipFill>
        <p:spPr>
          <a:xfrm>
            <a:off x="-7" y="0"/>
            <a:ext cx="12192000" cy="519200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16"/>
          <p:cNvSpPr txBox="1"/>
          <p:nvPr/>
        </p:nvSpPr>
        <p:spPr>
          <a:xfrm>
            <a:off x="0" y="0"/>
            <a:ext cx="12192000" cy="1586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4800"/>
              <a:buFont typeface="Arial"/>
              <a:buNone/>
            </a:pPr>
            <a:r>
              <a:rPr lang="en-US" sz="4800" b="1" i="0" u="none" strike="noStrike" cap="none">
                <a:solidFill>
                  <a:schemeClr val="dk1"/>
                </a:solidFill>
                <a:latin typeface="Calibri"/>
                <a:ea typeface="Calibri"/>
                <a:cs typeface="Calibri"/>
                <a:sym typeface="Calibri"/>
              </a:rPr>
              <a:t>Recent breakthroughs in DL made it practical </a:t>
            </a:r>
            <a:endParaRPr sz="4800" b="1" i="0" u="none" strike="noStrike" cap="none">
              <a:solidFill>
                <a:schemeClr val="dk1"/>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4800"/>
              <a:buFont typeface="Arial"/>
              <a:buNone/>
            </a:pPr>
            <a:r>
              <a:rPr lang="en-US" sz="4800" b="1" i="0" u="none" strike="noStrike" cap="none">
                <a:solidFill>
                  <a:schemeClr val="dk1"/>
                </a:solidFill>
                <a:latin typeface="Calibri"/>
                <a:ea typeface="Calibri"/>
                <a:cs typeface="Calibri"/>
                <a:sym typeface="Calibri"/>
              </a:rPr>
              <a:t>(effective, affordable, and easy).</a:t>
            </a:r>
            <a:endParaRPr sz="4800" b="1" i="0" u="none" strike="noStrike" cap="none">
              <a:solidFill>
                <a:schemeClr val="dk1"/>
              </a:solidFill>
              <a:latin typeface="Calibri"/>
              <a:ea typeface="Calibri"/>
              <a:cs typeface="Calibri"/>
              <a:sym typeface="Calibri"/>
            </a:endParaRPr>
          </a:p>
        </p:txBody>
      </p:sp>
      <p:sp>
        <p:nvSpPr>
          <p:cNvPr id="140" name="Google Shape;140;p16"/>
          <p:cNvSpPr txBox="1"/>
          <p:nvPr/>
        </p:nvSpPr>
        <p:spPr>
          <a:xfrm>
            <a:off x="741750" y="1739100"/>
            <a:ext cx="10708500" cy="4971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Calibri"/>
                <a:ea typeface="Calibri"/>
                <a:cs typeface="Calibri"/>
                <a:sym typeface="Calibri"/>
              </a:rPr>
              <a:t>Instead of software engineers manually coding </a:t>
            </a:r>
            <a:r>
              <a:rPr lang="en-US" sz="2400" b="1" i="0" u="none" strike="noStrike" cap="none">
                <a:solidFill>
                  <a:srgbClr val="0000FF"/>
                </a:solidFill>
                <a:latin typeface="Calibri"/>
                <a:ea typeface="Calibri"/>
                <a:cs typeface="Calibri"/>
                <a:sym typeface="Calibri"/>
              </a:rPr>
              <a:t>if/else</a:t>
            </a:r>
            <a:r>
              <a:rPr lang="en-US" sz="2400" b="0" i="0" u="none" strike="noStrike" cap="none">
                <a:solidFill>
                  <a:schemeClr val="dk1"/>
                </a:solidFill>
                <a:latin typeface="Calibri"/>
                <a:ea typeface="Calibri"/>
                <a:cs typeface="Calibri"/>
                <a:sym typeface="Calibri"/>
              </a:rPr>
              <a:t> logic,</a:t>
            </a:r>
            <a:endParaRPr sz="24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100"/>
              <a:buFont typeface="Arial"/>
              <a:buNone/>
            </a:pPr>
            <a:r>
              <a:rPr lang="en-US" sz="2400" b="0" i="0" u="none" strike="noStrike" cap="none">
                <a:solidFill>
                  <a:schemeClr val="dk1"/>
                </a:solidFill>
                <a:latin typeface="Calibri"/>
                <a:ea typeface="Calibri"/>
                <a:cs typeface="Calibri"/>
                <a:sym typeface="Calibri"/>
              </a:rPr>
              <a:t>DL algorithms can train networks equivalent to ~10s of million of </a:t>
            </a:r>
            <a:r>
              <a:rPr lang="en-US" sz="2400" b="1" i="0" u="none" strike="noStrike" cap="none">
                <a:solidFill>
                  <a:srgbClr val="0000FF"/>
                </a:solidFill>
                <a:latin typeface="Calibri"/>
                <a:ea typeface="Calibri"/>
                <a:cs typeface="Calibri"/>
                <a:sym typeface="Calibri"/>
              </a:rPr>
              <a:t>if/else</a:t>
            </a:r>
            <a:r>
              <a:rPr lang="en-US" sz="2400" b="0" i="0" u="none" strike="noStrike" cap="none">
                <a:solidFill>
                  <a:schemeClr val="dk1"/>
                </a:solidFill>
                <a:latin typeface="Calibri"/>
                <a:ea typeface="Calibri"/>
                <a:cs typeface="Calibri"/>
                <a:sym typeface="Calibri"/>
              </a:rPr>
              <a:t>-s.</a:t>
            </a:r>
            <a:endParaRPr sz="24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Calibri"/>
                <a:ea typeface="Calibri"/>
                <a:cs typeface="Calibri"/>
                <a:sym typeface="Calibri"/>
              </a:rPr>
              <a:t>Distributed ML on Cloud (Google, Amazon, Mocrosoft, Intel, IBM, etc.)</a:t>
            </a:r>
            <a:endParaRPr sz="24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Calibri"/>
                <a:ea typeface="Calibri"/>
                <a:cs typeface="Calibri"/>
                <a:sym typeface="Calibri"/>
              </a:rPr>
              <a:t>allow to achieve ~100 Petaflops </a:t>
            </a:r>
            <a:endParaRPr sz="24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Calibri"/>
                <a:ea typeface="Calibri"/>
                <a:cs typeface="Calibri"/>
                <a:sym typeface="Calibri"/>
              </a:rPr>
              <a:t>(x1000 performance increase in last 3 years).</a:t>
            </a:r>
            <a:endParaRPr sz="24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Calibri"/>
                <a:ea typeface="Calibri"/>
                <a:cs typeface="Calibri"/>
                <a:sym typeface="Calibri"/>
              </a:rPr>
              <a:t>Prices dropping down precipitously: $6.50/hour per a Google TPU (180 TFlops).</a:t>
            </a:r>
            <a:endParaRPr sz="24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Calibri"/>
                <a:ea typeface="Calibri"/>
                <a:cs typeface="Calibri"/>
                <a:sym typeface="Calibri"/>
              </a:rPr>
              <a:t>You don't have to build your own infrastructure, you don't have to code from scratch. Nowadays you can use variety of pre-trained / pre-configured networks on the cloud. Compare this with just few years ago: custom HPC clusters (HPC = High-Performance Computing), low-level C/CUDA coding, etc.</a:t>
            </a:r>
            <a:endParaRPr sz="2400" b="0" i="0" u="none" strike="noStrike" cap="none">
              <a:solidFill>
                <a:schemeClr val="dk1"/>
              </a:solidFill>
              <a:latin typeface="Calibri"/>
              <a:ea typeface="Calibri"/>
              <a:cs typeface="Calibri"/>
              <a:sym typeface="Calibri"/>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657"/>
        <p:cNvGrpSpPr/>
        <p:nvPr/>
      </p:nvGrpSpPr>
      <p:grpSpPr>
        <a:xfrm>
          <a:off x="0" y="0"/>
          <a:ext cx="0" cy="0"/>
          <a:chOff x="0" y="0"/>
          <a:chExt cx="0" cy="0"/>
        </a:xfrm>
      </p:grpSpPr>
      <p:sp>
        <p:nvSpPr>
          <p:cNvPr id="658" name="Google Shape;658;p52"/>
          <p:cNvSpPr txBox="1"/>
          <p:nvPr/>
        </p:nvSpPr>
        <p:spPr>
          <a:xfrm>
            <a:off x="0" y="2420556"/>
            <a:ext cx="1863524" cy="3693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Demis Hassabis</a:t>
            </a:r>
            <a:endParaRPr sz="1800" b="0" i="0" u="none" strike="noStrike" cap="none">
              <a:solidFill>
                <a:schemeClr val="dk1"/>
              </a:solidFill>
              <a:latin typeface="Calibri"/>
              <a:ea typeface="Calibri"/>
              <a:cs typeface="Calibri"/>
              <a:sym typeface="Calibri"/>
            </a:endParaRPr>
          </a:p>
        </p:txBody>
      </p:sp>
      <p:pic>
        <p:nvPicPr>
          <p:cNvPr id="659" name="Google Shape;659;p52"/>
          <p:cNvPicPr preferRelativeResize="0"/>
          <p:nvPr/>
        </p:nvPicPr>
        <p:blipFill rotWithShape="1">
          <a:blip r:embed="rId3">
            <a:alphaModFix/>
          </a:blip>
          <a:srcRect/>
          <a:stretch/>
        </p:blipFill>
        <p:spPr>
          <a:xfrm>
            <a:off x="0" y="0"/>
            <a:ext cx="3220482" cy="2420556"/>
          </a:xfrm>
          <a:prstGeom prst="rect">
            <a:avLst/>
          </a:prstGeom>
          <a:noFill/>
          <a:ln>
            <a:noFill/>
          </a:ln>
        </p:spPr>
      </p:pic>
      <p:sp>
        <p:nvSpPr>
          <p:cNvPr id="660" name="Google Shape;660;p52"/>
          <p:cNvSpPr txBox="1"/>
          <p:nvPr/>
        </p:nvSpPr>
        <p:spPr>
          <a:xfrm>
            <a:off x="81024" y="3113590"/>
            <a:ext cx="5822066" cy="2585323"/>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Demis Hassabis CEO of Google DeepMind (&gt;700 people).</a:t>
            </a:r>
            <a:br>
              <a:rPr lang="en-US" sz="1800" b="0" i="0" u="none" strike="noStrike" cap="none">
                <a:solidFill>
                  <a:schemeClr val="dk1"/>
                </a:solidFill>
                <a:latin typeface="Calibri"/>
                <a:ea typeface="Calibri"/>
                <a:cs typeface="Calibri"/>
                <a:sym typeface="Calibri"/>
              </a:rPr>
            </a:br>
            <a:r>
              <a:rPr lang="en-US" sz="1800" b="0" i="0" u="none" strike="noStrike" cap="none">
                <a:solidFill>
                  <a:schemeClr val="dk1"/>
                </a:solidFill>
                <a:latin typeface="Calibri"/>
                <a:ea typeface="Calibri"/>
                <a:cs typeface="Calibri"/>
                <a:sym typeface="Calibri"/>
              </a:rPr>
              <a:t>Co-founded DeepMind in 2010, sold it to Google in 2014.</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Videogames designer, AI programmer</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 - </a:t>
            </a:r>
            <a:r>
              <a:rPr lang="en-US" sz="1800" b="0" i="0" u="sng" strike="noStrike" cap="none">
                <a:solidFill>
                  <a:schemeClr val="hlink"/>
                </a:solidFill>
                <a:latin typeface="Calibri"/>
                <a:ea typeface="Calibri"/>
                <a:cs typeface="Calibri"/>
                <a:sym typeface="Calibri"/>
                <a:hlinkClick r:id="rId4"/>
              </a:rPr>
              <a:t>http://demishassabis.com</a:t>
            </a:r>
            <a:endParaRPr sz="18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 - </a:t>
            </a:r>
            <a:r>
              <a:rPr lang="en-US" sz="1800" b="0" i="0" u="sng" strike="noStrike" cap="none">
                <a:solidFill>
                  <a:schemeClr val="hlink"/>
                </a:solidFill>
                <a:latin typeface="Calibri"/>
                <a:ea typeface="Calibri"/>
                <a:cs typeface="Calibri"/>
                <a:sym typeface="Calibri"/>
                <a:hlinkClick r:id="rId5"/>
              </a:rPr>
              <a:t>https://en.wikipedia.org/wiki/Demis_Hassabis</a:t>
            </a:r>
            <a:r>
              <a:rPr lang="en-US" sz="1800" b="0" i="0" u="none" strike="noStrike" cap="none">
                <a:solidFill>
                  <a:schemeClr val="dk1"/>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 - 2013 – Atari games, reinforcement learning</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   - </a:t>
            </a:r>
            <a:r>
              <a:rPr lang="en-US" sz="1800" b="0" i="0" u="sng" strike="noStrike" cap="none">
                <a:solidFill>
                  <a:schemeClr val="hlink"/>
                </a:solidFill>
                <a:latin typeface="Calibri"/>
                <a:ea typeface="Calibri"/>
                <a:cs typeface="Calibri"/>
                <a:sym typeface="Calibri"/>
                <a:hlinkClick r:id="rId6"/>
              </a:rPr>
              <a:t>https://arxiv.org/pdf/1312.5602v1.pdf</a:t>
            </a:r>
            <a:endParaRPr sz="18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 - 2016 – AlphaGo (2017 – AlphaGo Zero)</a:t>
            </a:r>
            <a:endParaRPr sz="18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   - </a:t>
            </a:r>
            <a:r>
              <a:rPr lang="en-US" sz="1800" b="0" i="0" u="sng" strike="noStrike" cap="none">
                <a:solidFill>
                  <a:schemeClr val="hlink"/>
                </a:solidFill>
                <a:latin typeface="Calibri"/>
                <a:ea typeface="Calibri"/>
                <a:cs typeface="Calibri"/>
                <a:sym typeface="Calibri"/>
                <a:hlinkClick r:id="rId7"/>
              </a:rPr>
              <a:t>https://en.wikipedia.org/wiki/AlphaGo</a:t>
            </a:r>
            <a:r>
              <a:rPr lang="en-US" sz="1800" b="0" i="0" u="sng" strike="noStrike" cap="none">
                <a:solidFill>
                  <a:schemeClr val="hlink"/>
                </a:solidFill>
                <a:latin typeface="Calibri"/>
                <a:ea typeface="Calibri"/>
                <a:cs typeface="Calibri"/>
                <a:sym typeface="Calibri"/>
              </a:rPr>
              <a:t> </a:t>
            </a:r>
            <a:endParaRPr/>
          </a:p>
        </p:txBody>
      </p:sp>
      <p:pic>
        <p:nvPicPr>
          <p:cNvPr id="661" name="Google Shape;661;p52"/>
          <p:cNvPicPr preferRelativeResize="0"/>
          <p:nvPr/>
        </p:nvPicPr>
        <p:blipFill rotWithShape="1">
          <a:blip r:embed="rId8">
            <a:alphaModFix/>
          </a:blip>
          <a:srcRect/>
          <a:stretch/>
        </p:blipFill>
        <p:spPr>
          <a:xfrm>
            <a:off x="8684322" y="153365"/>
            <a:ext cx="2813679" cy="2960225"/>
          </a:xfrm>
          <a:prstGeom prst="rect">
            <a:avLst/>
          </a:prstGeom>
          <a:noFill/>
          <a:ln>
            <a:noFill/>
          </a:ln>
        </p:spPr>
      </p:pic>
      <p:pic>
        <p:nvPicPr>
          <p:cNvPr id="662" name="Google Shape;662;p52"/>
          <p:cNvPicPr preferRelativeResize="0"/>
          <p:nvPr/>
        </p:nvPicPr>
        <p:blipFill rotWithShape="1">
          <a:blip r:embed="rId9">
            <a:alphaModFix/>
          </a:blip>
          <a:srcRect/>
          <a:stretch/>
        </p:blipFill>
        <p:spPr>
          <a:xfrm>
            <a:off x="7916601" y="4115925"/>
            <a:ext cx="3581400" cy="2260600"/>
          </a:xfrm>
          <a:prstGeom prst="rect">
            <a:avLst/>
          </a:prstGeom>
          <a:noFill/>
          <a:ln>
            <a:noFill/>
          </a:ln>
        </p:spPr>
      </p:pic>
      <p:sp>
        <p:nvSpPr>
          <p:cNvPr id="663" name="Google Shape;663;p52"/>
          <p:cNvSpPr txBox="1"/>
          <p:nvPr/>
        </p:nvSpPr>
        <p:spPr>
          <a:xfrm>
            <a:off x="7233694" y="1448811"/>
            <a:ext cx="1365813" cy="3693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Atari games</a:t>
            </a:r>
            <a:endParaRPr sz="1400" b="0" i="0" u="none" strike="noStrike" cap="none">
              <a:solidFill>
                <a:srgbClr val="000000"/>
              </a:solidFill>
              <a:latin typeface="Arial"/>
              <a:ea typeface="Arial"/>
              <a:cs typeface="Arial"/>
              <a:sym typeface="Arial"/>
            </a:endParaRPr>
          </a:p>
        </p:txBody>
      </p:sp>
      <p:sp>
        <p:nvSpPr>
          <p:cNvPr id="664" name="Google Shape;664;p52"/>
          <p:cNvSpPr txBox="1"/>
          <p:nvPr/>
        </p:nvSpPr>
        <p:spPr>
          <a:xfrm>
            <a:off x="6699725" y="4876893"/>
            <a:ext cx="1067937" cy="36933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AlphaGo</a:t>
            </a:r>
            <a:endParaRPr sz="1800" b="0" i="0" u="none" strike="noStrike" cap="none">
              <a:solidFill>
                <a:schemeClr val="dk1"/>
              </a:solidFill>
              <a:latin typeface="Calibri"/>
              <a:ea typeface="Calibri"/>
              <a:cs typeface="Calibri"/>
              <a:sym typeface="Calibri"/>
            </a:endParaRPr>
          </a:p>
        </p:txBody>
      </p:sp>
      <p:sp>
        <p:nvSpPr>
          <p:cNvPr id="665" name="Google Shape;665;p52"/>
          <p:cNvSpPr txBox="1"/>
          <p:nvPr/>
        </p:nvSpPr>
        <p:spPr>
          <a:xfrm>
            <a:off x="3547883" y="369352"/>
            <a:ext cx="3296670" cy="156966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600" b="1" i="0" u="none" strike="noStrike" cap="none">
                <a:solidFill>
                  <a:srgbClr val="000000"/>
                </a:solidFill>
                <a:latin typeface="Arial"/>
                <a:ea typeface="Arial"/>
                <a:cs typeface="Arial"/>
                <a:sym typeface="Arial"/>
              </a:rPr>
              <a:t>(Deep) Reinforcement Learning</a:t>
            </a:r>
            <a:endParaRPr/>
          </a:p>
          <a:p>
            <a:pPr marL="0" marR="0" lvl="0" indent="0" algn="l" rtl="0">
              <a:lnSpc>
                <a:spcPct val="100000"/>
              </a:lnSpc>
              <a:spcBef>
                <a:spcPts val="0"/>
              </a:spcBef>
              <a:spcAft>
                <a:spcPts val="0"/>
              </a:spcAft>
              <a:buNone/>
            </a:pPr>
            <a:endParaRPr sz="16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None/>
            </a:pPr>
            <a:r>
              <a:rPr lang="en-US" sz="1600" b="0" i="0" u="none" strike="noStrike" cap="none">
                <a:solidFill>
                  <a:srgbClr val="000000"/>
                </a:solidFill>
                <a:latin typeface="Arial"/>
                <a:ea typeface="Arial"/>
                <a:cs typeface="Arial"/>
                <a:sym typeface="Arial"/>
              </a:rPr>
              <a:t>Generative models</a:t>
            </a:r>
            <a:endParaRPr/>
          </a:p>
          <a:p>
            <a:pPr marL="0" marR="0" lvl="0" indent="0" algn="l" rtl="0">
              <a:lnSpc>
                <a:spcPct val="100000"/>
              </a:lnSpc>
              <a:spcBef>
                <a:spcPts val="0"/>
              </a:spcBef>
              <a:spcAft>
                <a:spcPts val="0"/>
              </a:spcAft>
              <a:buNone/>
            </a:pPr>
            <a:r>
              <a:rPr lang="en-US" sz="1600" b="0" i="0" u="none" strike="noStrike" cap="none">
                <a:solidFill>
                  <a:srgbClr val="000000"/>
                </a:solidFill>
                <a:latin typeface="Arial"/>
                <a:ea typeface="Arial"/>
                <a:cs typeface="Arial"/>
                <a:sym typeface="Arial"/>
              </a:rPr>
              <a:t>AlphaGo playing with itself</a:t>
            </a:r>
            <a:endParaRPr/>
          </a:p>
          <a:p>
            <a:pPr marL="0" marR="0" lvl="0" indent="0" algn="l" rtl="0">
              <a:lnSpc>
                <a:spcPct val="100000"/>
              </a:lnSpc>
              <a:spcBef>
                <a:spcPts val="0"/>
              </a:spcBef>
              <a:spcAft>
                <a:spcPts val="0"/>
              </a:spcAft>
              <a:buNone/>
            </a:pPr>
            <a:r>
              <a:rPr lang="en-US" sz="1600" b="0" i="0" u="none" strike="noStrike" cap="none">
                <a:solidFill>
                  <a:srgbClr val="000000"/>
                </a:solidFill>
                <a:latin typeface="Arial"/>
                <a:ea typeface="Arial"/>
                <a:cs typeface="Arial"/>
                <a:sym typeface="Arial"/>
              </a:rPr>
              <a:t>Self-driving car driving in virtual world</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669"/>
        <p:cNvGrpSpPr/>
        <p:nvPr/>
      </p:nvGrpSpPr>
      <p:grpSpPr>
        <a:xfrm>
          <a:off x="0" y="0"/>
          <a:ext cx="0" cy="0"/>
          <a:chOff x="0" y="0"/>
          <a:chExt cx="0" cy="0"/>
        </a:xfrm>
      </p:grpSpPr>
      <p:sp>
        <p:nvSpPr>
          <p:cNvPr id="670" name="Google Shape;670;p53"/>
          <p:cNvSpPr txBox="1"/>
          <p:nvPr/>
        </p:nvSpPr>
        <p:spPr>
          <a:xfrm>
            <a:off x="130772" y="3412765"/>
            <a:ext cx="5263033" cy="1200329"/>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Google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GNMT (2016, Google Neural Machine Translation).</a:t>
            </a:r>
            <a:br>
              <a:rPr lang="en-US" sz="1800" b="0" i="0" u="none" strike="noStrike" cap="none">
                <a:solidFill>
                  <a:schemeClr val="dk1"/>
                </a:solidFill>
                <a:latin typeface="Calibri"/>
                <a:ea typeface="Calibri"/>
                <a:cs typeface="Calibri"/>
                <a:sym typeface="Calibri"/>
              </a:rPr>
            </a:br>
            <a:r>
              <a:rPr lang="en-US" sz="1800" b="0" i="0" u="none" strike="noStrike" cap="none">
                <a:solidFill>
                  <a:schemeClr val="dk1"/>
                </a:solidFill>
                <a:latin typeface="Calibri"/>
                <a:ea typeface="Calibri"/>
                <a:cs typeface="Calibri"/>
                <a:sym typeface="Calibri"/>
              </a:rPr>
              <a:t>Past: PhD Student – under Andrew Ng, Stanford</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US" sz="1800" b="0" i="0" u="sng" strike="noStrike" cap="none">
                <a:solidFill>
                  <a:schemeClr val="hlink"/>
                </a:solidFill>
                <a:latin typeface="Calibri"/>
                <a:ea typeface="Calibri"/>
                <a:cs typeface="Calibri"/>
                <a:sym typeface="Calibri"/>
                <a:hlinkClick r:id="rId3"/>
              </a:rPr>
              <a:t>http://cs.stanford.edu/~quocle/</a:t>
            </a:r>
            <a:r>
              <a:rPr lang="en-US" sz="1800" b="0" i="0" u="none" strike="noStrike" cap="none">
                <a:solidFill>
                  <a:schemeClr val="dk1"/>
                </a:solidFill>
                <a:latin typeface="Calibri"/>
                <a:ea typeface="Calibri"/>
                <a:cs typeface="Calibri"/>
                <a:sym typeface="Calibri"/>
              </a:rPr>
              <a:t> - papers, tutorials</a:t>
            </a:r>
            <a:endParaRPr sz="1800" b="0" i="0" u="none" strike="noStrike" cap="none">
              <a:solidFill>
                <a:schemeClr val="dk1"/>
              </a:solidFill>
              <a:latin typeface="Calibri"/>
              <a:ea typeface="Calibri"/>
              <a:cs typeface="Calibri"/>
              <a:sym typeface="Calibri"/>
            </a:endParaRPr>
          </a:p>
        </p:txBody>
      </p:sp>
      <p:pic>
        <p:nvPicPr>
          <p:cNvPr id="671" name="Google Shape;671;p53"/>
          <p:cNvPicPr preferRelativeResize="0"/>
          <p:nvPr/>
        </p:nvPicPr>
        <p:blipFill rotWithShape="1">
          <a:blip r:embed="rId4">
            <a:alphaModFix/>
          </a:blip>
          <a:srcRect/>
          <a:stretch/>
        </p:blipFill>
        <p:spPr>
          <a:xfrm>
            <a:off x="130772" y="213569"/>
            <a:ext cx="2316566" cy="2316566"/>
          </a:xfrm>
          <a:prstGeom prst="rect">
            <a:avLst/>
          </a:prstGeom>
          <a:noFill/>
          <a:ln>
            <a:noFill/>
          </a:ln>
        </p:spPr>
      </p:pic>
      <p:pic>
        <p:nvPicPr>
          <p:cNvPr id="672" name="Google Shape;672;p53"/>
          <p:cNvPicPr preferRelativeResize="0"/>
          <p:nvPr/>
        </p:nvPicPr>
        <p:blipFill rotWithShape="1">
          <a:blip r:embed="rId5">
            <a:alphaModFix/>
          </a:blip>
          <a:srcRect/>
          <a:stretch/>
        </p:blipFill>
        <p:spPr>
          <a:xfrm>
            <a:off x="5994239" y="0"/>
            <a:ext cx="6197761" cy="4770288"/>
          </a:xfrm>
          <a:prstGeom prst="rect">
            <a:avLst/>
          </a:prstGeom>
          <a:noFill/>
          <a:ln>
            <a:noFill/>
          </a:ln>
        </p:spPr>
      </p:pic>
      <p:sp>
        <p:nvSpPr>
          <p:cNvPr id="673" name="Google Shape;673;p53"/>
          <p:cNvSpPr txBox="1"/>
          <p:nvPr/>
        </p:nvSpPr>
        <p:spPr>
          <a:xfrm>
            <a:off x="7565070" y="4800149"/>
            <a:ext cx="4611501" cy="2062103"/>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0" i="0" u="sng" strike="noStrike" cap="none">
                <a:solidFill>
                  <a:schemeClr val="hlink"/>
                </a:solidFill>
                <a:latin typeface="Calibri"/>
                <a:ea typeface="Calibri"/>
                <a:cs typeface="Calibri"/>
                <a:sym typeface="Calibri"/>
                <a:hlinkClick r:id="rId6"/>
              </a:rPr>
              <a:t>https://arxiv.org/pdf/1609.08144v2.pdf</a:t>
            </a:r>
            <a:r>
              <a:rPr lang="en-US" sz="1600" b="0" i="0" u="none" strike="noStrike" cap="none">
                <a:solidFill>
                  <a:schemeClr val="dk1"/>
                </a:solidFill>
                <a:latin typeface="Calibri"/>
                <a:ea typeface="Calibri"/>
                <a:cs typeface="Calibri"/>
                <a:sym typeface="Calibri"/>
              </a:rPr>
              <a:t> - 31 authors</a:t>
            </a:r>
            <a:br>
              <a:rPr lang="en-US" sz="1600" b="0" i="0" u="none" strike="noStrike" cap="none">
                <a:solidFill>
                  <a:schemeClr val="dk1"/>
                </a:solidFill>
                <a:latin typeface="Calibri"/>
                <a:ea typeface="Calibri"/>
                <a:cs typeface="Calibri"/>
                <a:sym typeface="Calibri"/>
              </a:rPr>
            </a:br>
            <a:r>
              <a:rPr lang="en-US" sz="1600" b="0" i="0" u="none" strike="noStrike" cap="none">
                <a:solidFill>
                  <a:schemeClr val="dk1"/>
                </a:solidFill>
                <a:latin typeface="Calibri"/>
                <a:ea typeface="Calibri"/>
                <a:cs typeface="Calibri"/>
                <a:sym typeface="Calibri"/>
              </a:rPr>
              <a:t>deep LSTM network </a:t>
            </a:r>
            <a:br>
              <a:rPr lang="en-US" sz="1600" b="0" i="0" u="none" strike="noStrike" cap="none">
                <a:solidFill>
                  <a:schemeClr val="dk1"/>
                </a:solidFill>
                <a:latin typeface="Calibri"/>
                <a:ea typeface="Calibri"/>
                <a:cs typeface="Calibri"/>
                <a:sym typeface="Calibri"/>
              </a:rPr>
            </a:br>
            <a:r>
              <a:rPr lang="en-US" sz="1600" b="0" i="0" u="none" strike="noStrike" cap="none">
                <a:solidFill>
                  <a:schemeClr val="dk1"/>
                </a:solidFill>
                <a:latin typeface="Calibri"/>
                <a:ea typeface="Calibri"/>
                <a:cs typeface="Calibri"/>
                <a:sym typeface="Calibri"/>
              </a:rPr>
              <a:t>8 encoder and 8 decoder layers</a:t>
            </a:r>
            <a:br>
              <a:rPr lang="en-US" sz="1600" b="0" i="0" u="none" strike="noStrike" cap="none">
                <a:solidFill>
                  <a:schemeClr val="dk1"/>
                </a:solidFill>
                <a:latin typeface="Calibri"/>
                <a:ea typeface="Calibri"/>
                <a:cs typeface="Calibri"/>
                <a:sym typeface="Calibri"/>
              </a:rPr>
            </a:br>
            <a:r>
              <a:rPr lang="en-US" sz="1600" b="0" i="0" u="none" strike="noStrike" cap="none">
                <a:solidFill>
                  <a:schemeClr val="dk1"/>
                </a:solidFill>
                <a:latin typeface="Calibri"/>
                <a:ea typeface="Calibri"/>
                <a:cs typeface="Calibri"/>
                <a:sym typeface="Calibri"/>
              </a:rPr>
              <a:t>parallelism - decreasing training time</a:t>
            </a:r>
            <a:br>
              <a:rPr lang="en-US" sz="1600" b="0" i="0" u="none" strike="noStrike" cap="none">
                <a:solidFill>
                  <a:schemeClr val="dk1"/>
                </a:solidFill>
                <a:latin typeface="Calibri"/>
                <a:ea typeface="Calibri"/>
                <a:cs typeface="Calibri"/>
                <a:sym typeface="Calibri"/>
              </a:rPr>
            </a:br>
            <a:r>
              <a:rPr lang="en-US" sz="1600" b="0" i="0" u="none" strike="noStrike" cap="none">
                <a:solidFill>
                  <a:schemeClr val="dk1"/>
                </a:solidFill>
                <a:latin typeface="Calibri"/>
                <a:ea typeface="Calibri"/>
                <a:cs typeface="Calibri"/>
                <a:sym typeface="Calibri"/>
              </a:rPr>
              <a:t>using attention and residual connections</a:t>
            </a:r>
            <a:br>
              <a:rPr lang="en-US" sz="1600" b="0" i="0" u="none" strike="noStrike" cap="none">
                <a:solidFill>
                  <a:schemeClr val="dk1"/>
                </a:solidFill>
                <a:latin typeface="Calibri"/>
                <a:ea typeface="Calibri"/>
                <a:cs typeface="Calibri"/>
                <a:sym typeface="Calibri"/>
              </a:rPr>
            </a:br>
            <a:r>
              <a:rPr lang="en-US" sz="1600" b="0" i="0" u="none" strike="noStrike" cap="none">
                <a:solidFill>
                  <a:schemeClr val="dk1"/>
                </a:solidFill>
                <a:latin typeface="Calibri"/>
                <a:ea typeface="Calibri"/>
                <a:cs typeface="Calibri"/>
                <a:sym typeface="Calibri"/>
              </a:rPr>
              <a:t>attention mechanism - connects the bottom layer </a:t>
            </a:r>
            <a:br>
              <a:rPr lang="en-US" sz="1600" b="0" i="0" u="none" strike="noStrike" cap="none">
                <a:solidFill>
                  <a:schemeClr val="dk1"/>
                </a:solidFill>
                <a:latin typeface="Calibri"/>
                <a:ea typeface="Calibri"/>
                <a:cs typeface="Calibri"/>
                <a:sym typeface="Calibri"/>
              </a:rPr>
            </a:br>
            <a:r>
              <a:rPr lang="en-US" sz="1600" b="0" i="0" u="none" strike="noStrike" cap="none">
                <a:solidFill>
                  <a:schemeClr val="dk1"/>
                </a:solidFill>
                <a:latin typeface="Calibri"/>
                <a:ea typeface="Calibri"/>
                <a:cs typeface="Calibri"/>
                <a:sym typeface="Calibri"/>
              </a:rPr>
              <a:t>of the decoder to the top layer of the encoder</a:t>
            </a:r>
            <a:br>
              <a:rPr lang="en-US" sz="1600" b="0" i="0" u="none" strike="noStrike" cap="none">
                <a:solidFill>
                  <a:schemeClr val="dk1"/>
                </a:solidFill>
                <a:latin typeface="Calibri"/>
                <a:ea typeface="Calibri"/>
                <a:cs typeface="Calibri"/>
                <a:sym typeface="Calibri"/>
              </a:rPr>
            </a:br>
            <a:r>
              <a:rPr lang="en-US" sz="1600" b="0" i="0" u="none" strike="noStrike" cap="none">
                <a:solidFill>
                  <a:schemeClr val="dk1"/>
                </a:solidFill>
                <a:latin typeface="Calibri"/>
                <a:ea typeface="Calibri"/>
                <a:cs typeface="Calibri"/>
                <a:sym typeface="Calibri"/>
              </a:rPr>
              <a:t>low-precision arithmetic for inference computations</a:t>
            </a:r>
            <a:endParaRPr sz="1600" b="0" i="0" u="none" strike="noStrike" cap="none">
              <a:solidFill>
                <a:schemeClr val="dk1"/>
              </a:solidFill>
              <a:latin typeface="Calibri"/>
              <a:ea typeface="Calibri"/>
              <a:cs typeface="Calibri"/>
              <a:sym typeface="Calibri"/>
            </a:endParaRPr>
          </a:p>
        </p:txBody>
      </p:sp>
      <p:sp>
        <p:nvSpPr>
          <p:cNvPr id="674" name="Google Shape;674;p53"/>
          <p:cNvSpPr txBox="1"/>
          <p:nvPr/>
        </p:nvSpPr>
        <p:spPr>
          <a:xfrm>
            <a:off x="130772" y="2540563"/>
            <a:ext cx="1906372" cy="86177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0" i="0" u="none" strike="noStrike" cap="none">
                <a:solidFill>
                  <a:schemeClr val="dk1"/>
                </a:solidFill>
                <a:latin typeface="Calibri"/>
                <a:ea typeface="Calibri"/>
                <a:cs typeface="Calibri"/>
                <a:sym typeface="Calibri"/>
              </a:rPr>
              <a:t>Quoc Le </a:t>
            </a:r>
            <a:r>
              <a:rPr lang="en-US" sz="1800" b="0" i="0" u="none" strike="noStrike" cap="none">
                <a:solidFill>
                  <a:schemeClr val="dk1"/>
                </a:solidFill>
                <a:latin typeface="Calibri"/>
                <a:ea typeface="Calibri"/>
                <a:cs typeface="Calibri"/>
                <a:sym typeface="Calibri"/>
              </a:rPr>
              <a:t>qvl@google.com</a:t>
            </a:r>
            <a:endParaRPr sz="1800" b="0" i="0" u="none" strike="noStrike" cap="none">
              <a:solidFill>
                <a:schemeClr val="dk1"/>
              </a:solidFill>
              <a:latin typeface="Calibri"/>
              <a:ea typeface="Calibri"/>
              <a:cs typeface="Calibri"/>
              <a:sym typeface="Calibri"/>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678"/>
        <p:cNvGrpSpPr/>
        <p:nvPr/>
      </p:nvGrpSpPr>
      <p:grpSpPr>
        <a:xfrm>
          <a:off x="0" y="0"/>
          <a:ext cx="0" cy="0"/>
          <a:chOff x="0" y="0"/>
          <a:chExt cx="0" cy="0"/>
        </a:xfrm>
      </p:grpSpPr>
      <p:sp>
        <p:nvSpPr>
          <p:cNvPr id="679" name="Google Shape;679;p54"/>
          <p:cNvSpPr txBox="1"/>
          <p:nvPr/>
        </p:nvSpPr>
        <p:spPr>
          <a:xfrm>
            <a:off x="272716" y="128336"/>
            <a:ext cx="7090610" cy="58477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a:solidFill>
                  <a:schemeClr val="dk1"/>
                </a:solidFill>
                <a:latin typeface="Calibri"/>
                <a:ea typeface="Calibri"/>
                <a:cs typeface="Calibri"/>
                <a:sym typeface="Calibri"/>
              </a:rPr>
              <a:t>Training Neural Networks</a:t>
            </a:r>
            <a:endParaRPr sz="1400" b="0" i="0" u="none" strike="noStrike" cap="none">
              <a:solidFill>
                <a:srgbClr val="000000"/>
              </a:solidFill>
              <a:latin typeface="Arial"/>
              <a:ea typeface="Arial"/>
              <a:cs typeface="Arial"/>
              <a:sym typeface="Arial"/>
            </a:endParaRPr>
          </a:p>
        </p:txBody>
      </p:sp>
      <p:sp>
        <p:nvSpPr>
          <p:cNvPr id="680" name="Google Shape;680;p54"/>
          <p:cNvSpPr txBox="1"/>
          <p:nvPr/>
        </p:nvSpPr>
        <p:spPr>
          <a:xfrm>
            <a:off x="577516" y="1122948"/>
            <a:ext cx="10684042" cy="489364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Calibri"/>
                <a:ea typeface="Calibri"/>
                <a:cs typeface="Calibri"/>
                <a:sym typeface="Calibri"/>
              </a:rPr>
              <a:t>Forward propagation – from input to output (inference).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Calibri"/>
                <a:ea typeface="Calibri"/>
                <a:cs typeface="Calibri"/>
                <a:sym typeface="Calibri"/>
              </a:rPr>
              <a:t>Error - compare output with label (desired output).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Calibri"/>
                <a:ea typeface="Calibri"/>
                <a:cs typeface="Calibri"/>
                <a:sym typeface="Calibri"/>
              </a:rPr>
              <a:t>Back-propagation to adjust weights and biases to reduce error (Gradient Descent).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Calibri"/>
                <a:ea typeface="Calibri"/>
                <a:cs typeface="Calibri"/>
                <a:sym typeface="Calibri"/>
              </a:rPr>
              <a:t>Learning = optimizing parameters (weights, biases, etc.) to find (local) minimum within multi-dimensional space.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Calibri"/>
                <a:ea typeface="Calibri"/>
                <a:cs typeface="Calibri"/>
                <a:sym typeface="Calibri"/>
              </a:rPr>
              <a:t>Simulated annealing.</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Calibri"/>
                <a:ea typeface="Calibri"/>
                <a:cs typeface="Calibri"/>
                <a:sym typeface="Calibri"/>
              </a:rPr>
              <a:t>Absolute minimum is computationally difficult to find. Local minimum or saddle point is usually enough.</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Calibri"/>
                <a:ea typeface="Calibri"/>
                <a:cs typeface="Calibri"/>
                <a:sym typeface="Calibri"/>
              </a:rPr>
              <a:t>To find minimum we use SGD (Stochastic Gradient Descent) or mini-batch GD.</a:t>
            </a:r>
            <a:endParaRPr sz="1400" b="0" i="0" u="none" strike="noStrike" cap="none">
              <a:solidFill>
                <a:srgbClr val="000000"/>
              </a:solidFill>
              <a:latin typeface="Arial"/>
              <a:ea typeface="Arial"/>
              <a:cs typeface="Arial"/>
              <a:sym typeface="Arial"/>
            </a:endParaRPr>
          </a:p>
        </p:txBody>
      </p:sp>
      <p:pic>
        <p:nvPicPr>
          <p:cNvPr id="681" name="Google Shape;681;p54"/>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9320463" y="128336"/>
            <a:ext cx="2871537" cy="149578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685"/>
        <p:cNvGrpSpPr/>
        <p:nvPr/>
      </p:nvGrpSpPr>
      <p:grpSpPr>
        <a:xfrm>
          <a:off x="0" y="0"/>
          <a:ext cx="0" cy="0"/>
          <a:chOff x="0" y="0"/>
          <a:chExt cx="0" cy="0"/>
        </a:xfrm>
      </p:grpSpPr>
      <p:sp>
        <p:nvSpPr>
          <p:cNvPr id="686" name="Google Shape;686;p55"/>
          <p:cNvSpPr txBox="1"/>
          <p:nvPr/>
        </p:nvSpPr>
        <p:spPr>
          <a:xfrm>
            <a:off x="272716" y="128336"/>
            <a:ext cx="7090610" cy="58477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a:solidFill>
                  <a:schemeClr val="dk1"/>
                </a:solidFill>
                <a:latin typeface="Calibri"/>
                <a:ea typeface="Calibri"/>
                <a:cs typeface="Calibri"/>
                <a:sym typeface="Calibri"/>
              </a:rPr>
              <a:t>Training Neural Networks – slide 2</a:t>
            </a:r>
            <a:endParaRPr sz="1400" b="0" i="0" u="none" strike="noStrike" cap="none">
              <a:solidFill>
                <a:srgbClr val="000000"/>
              </a:solidFill>
              <a:latin typeface="Arial"/>
              <a:ea typeface="Arial"/>
              <a:cs typeface="Arial"/>
              <a:sym typeface="Arial"/>
            </a:endParaRPr>
          </a:p>
        </p:txBody>
      </p:sp>
      <p:sp>
        <p:nvSpPr>
          <p:cNvPr id="687" name="Google Shape;687;p55"/>
          <p:cNvSpPr txBox="1"/>
          <p:nvPr/>
        </p:nvSpPr>
        <p:spPr>
          <a:xfrm>
            <a:off x="577516" y="1122948"/>
            <a:ext cx="10684042" cy="3785652"/>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Calibri"/>
                <a:ea typeface="Calibri"/>
                <a:cs typeface="Calibri"/>
                <a:sym typeface="Calibri"/>
              </a:rPr>
              <a:t>Hyper-parameters (number of layers, size of layers, etc.).</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Calibri"/>
                <a:ea typeface="Calibri"/>
                <a:cs typeface="Calibri"/>
                <a:sym typeface="Calibri"/>
              </a:rPr>
              <a:t>Learning rate.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Calibri"/>
                <a:ea typeface="Calibri"/>
                <a:cs typeface="Calibri"/>
                <a:sym typeface="Calibri"/>
              </a:rPr>
              <a:t>Data sets: training set, dev. set, testing set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Calibri"/>
                <a:ea typeface="Calibri"/>
                <a:cs typeface="Calibri"/>
                <a:sym typeface="Calibri"/>
              </a:rPr>
              <a:t>Overfitting – good results on training set, but not as good on testing set.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Calibri"/>
                <a:ea typeface="Calibri"/>
                <a:cs typeface="Calibri"/>
                <a:sym typeface="Calibri"/>
              </a:rPr>
              <a:t>Regularization methods, dropout, early stopping, etc.</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691"/>
        <p:cNvGrpSpPr/>
        <p:nvPr/>
      </p:nvGrpSpPr>
      <p:grpSpPr>
        <a:xfrm>
          <a:off x="0" y="0"/>
          <a:ext cx="0" cy="0"/>
          <a:chOff x="0" y="0"/>
          <a:chExt cx="0" cy="0"/>
        </a:xfrm>
      </p:grpSpPr>
      <p:sp>
        <p:nvSpPr>
          <p:cNvPr id="692" name="Google Shape;692;p56"/>
          <p:cNvSpPr txBox="1"/>
          <p:nvPr/>
        </p:nvSpPr>
        <p:spPr>
          <a:xfrm>
            <a:off x="272716" y="128336"/>
            <a:ext cx="7090610" cy="58477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a:solidFill>
                  <a:schemeClr val="dk1"/>
                </a:solidFill>
                <a:latin typeface="Calibri"/>
                <a:ea typeface="Calibri"/>
                <a:cs typeface="Calibri"/>
                <a:sym typeface="Calibri"/>
              </a:rPr>
              <a:t>Training Neural Networks – slide 3</a:t>
            </a:r>
            <a:endParaRPr sz="1400" b="0" i="0" u="none" strike="noStrike" cap="none">
              <a:solidFill>
                <a:srgbClr val="000000"/>
              </a:solidFill>
              <a:latin typeface="Arial"/>
              <a:ea typeface="Arial"/>
              <a:cs typeface="Arial"/>
              <a:sym typeface="Arial"/>
            </a:endParaRPr>
          </a:p>
        </p:txBody>
      </p:sp>
      <p:sp>
        <p:nvSpPr>
          <p:cNvPr id="693" name="Google Shape;693;p56"/>
          <p:cNvSpPr txBox="1"/>
          <p:nvPr/>
        </p:nvSpPr>
        <p:spPr>
          <a:xfrm>
            <a:off x="465221" y="713111"/>
            <a:ext cx="9889014" cy="6001643"/>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Calibri"/>
                <a:ea typeface="Calibri"/>
                <a:cs typeface="Calibri"/>
                <a:sym typeface="Calibri"/>
              </a:rPr>
              <a:t>Layer-to-layer – matrix multiplications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Calibri"/>
                <a:ea typeface="Calibri"/>
                <a:cs typeface="Calibri"/>
                <a:sym typeface="Calibri"/>
              </a:rPr>
              <a:t>Tensor – multi-dimensional matrix</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Calibri"/>
                <a:ea typeface="Calibri"/>
                <a:cs typeface="Calibri"/>
                <a:sym typeface="Calibri"/>
              </a:rPr>
              <a:t>Most common frameworks/libraries:</a:t>
            </a:r>
            <a:endParaRPr sz="24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Calibri"/>
                <a:ea typeface="Calibri"/>
                <a:cs typeface="Calibri"/>
                <a:sym typeface="Calibri"/>
              </a:rPr>
              <a:t>   TensorFlow  (Google)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Calibri"/>
                <a:ea typeface="Calibri"/>
                <a:cs typeface="Calibri"/>
                <a:sym typeface="Calibri"/>
              </a:rPr>
              <a:t>   pyTorch (Facebook)</a:t>
            </a:r>
            <a:endParaRPr/>
          </a:p>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Calibri"/>
                <a:ea typeface="Calibri"/>
                <a:cs typeface="Calibri"/>
                <a:sym typeface="Calibri"/>
              </a:rPr>
              <a:t>   Keras (on top of TF, etc.)</a:t>
            </a:r>
            <a:endParaRPr/>
          </a:p>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Calibri"/>
                <a:ea typeface="Calibri"/>
                <a:cs typeface="Calibri"/>
                <a:sym typeface="Calibri"/>
              </a:rPr>
              <a:t>   sklearn ( Scikit-Learn )</a:t>
            </a:r>
            <a:endParaRPr/>
          </a:p>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Calibri"/>
                <a:ea typeface="Calibri"/>
                <a:cs typeface="Calibri"/>
                <a:sym typeface="Calibri"/>
              </a:rPr>
              <a:t>   NLTK (Natural Language ToolKit)</a:t>
            </a:r>
            <a:endParaRPr/>
          </a:p>
          <a:p>
            <a:pPr marL="0" marR="0" lvl="0" indent="0" algn="l" rtl="0">
              <a:lnSpc>
                <a:spcPct val="100000"/>
              </a:lnSpc>
              <a:spcBef>
                <a:spcPts val="0"/>
              </a:spcBef>
              <a:spcAft>
                <a:spcPts val="0"/>
              </a:spcAft>
              <a:buNone/>
            </a:pPr>
            <a:endParaRPr sz="24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Calibri"/>
                <a:ea typeface="Calibri"/>
                <a:cs typeface="Calibri"/>
                <a:sym typeface="Calibri"/>
              </a:rPr>
              <a:t>Many others:</a:t>
            </a:r>
            <a:endParaRPr sz="24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Calibri"/>
                <a:ea typeface="Calibri"/>
                <a:cs typeface="Calibri"/>
                <a:sym typeface="Calibri"/>
              </a:rPr>
              <a:t>  Theano (end of life), Lasagne (on top of Theano), Caffe, DSSTNE, mxnet,   DL4J, CNTK (Cognitive Toolkit, Microsoft), ...</a:t>
            </a:r>
            <a:endParaRPr sz="2400" b="0" i="0" u="none" strike="noStrike" cap="none">
              <a:solidFill>
                <a:schemeClr val="dk1"/>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pic>
        <p:nvPicPr>
          <p:cNvPr id="145" name="Google Shape;145;p17"/>
          <p:cNvPicPr preferRelativeResize="0"/>
          <p:nvPr/>
        </p:nvPicPr>
        <p:blipFill rotWithShape="1">
          <a:blip r:embed="rId3">
            <a:alphaModFix/>
          </a:blip>
          <a:srcRect/>
          <a:stretch/>
        </p:blipFill>
        <p:spPr>
          <a:xfrm>
            <a:off x="9373" y="47813"/>
            <a:ext cx="3022025" cy="3022025"/>
          </a:xfrm>
          <a:prstGeom prst="rect">
            <a:avLst/>
          </a:prstGeom>
          <a:noFill/>
          <a:ln>
            <a:noFill/>
          </a:ln>
        </p:spPr>
      </p:pic>
      <p:sp>
        <p:nvSpPr>
          <p:cNvPr id="146" name="Google Shape;146;p17"/>
          <p:cNvSpPr txBox="1"/>
          <p:nvPr/>
        </p:nvSpPr>
        <p:spPr>
          <a:xfrm>
            <a:off x="423150" y="3069838"/>
            <a:ext cx="2552700" cy="584775"/>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0" i="0" u="none" strike="noStrike" cap="none">
                <a:solidFill>
                  <a:schemeClr val="dk1"/>
                </a:solidFill>
                <a:latin typeface="Calibri"/>
                <a:ea typeface="Calibri"/>
                <a:cs typeface="Calibri"/>
                <a:sym typeface="Calibri"/>
              </a:rPr>
              <a:t>Andrew Ng</a:t>
            </a:r>
            <a:endParaRPr sz="3200" b="0" i="0" u="none" strike="noStrike" cap="none">
              <a:solidFill>
                <a:schemeClr val="dk1"/>
              </a:solidFill>
              <a:latin typeface="Calibri"/>
              <a:ea typeface="Calibri"/>
              <a:cs typeface="Calibri"/>
              <a:sym typeface="Calibri"/>
            </a:endParaRPr>
          </a:p>
        </p:txBody>
      </p:sp>
      <p:sp>
        <p:nvSpPr>
          <p:cNvPr id="147" name="Google Shape;147;p17"/>
          <p:cNvSpPr txBox="1"/>
          <p:nvPr/>
        </p:nvSpPr>
        <p:spPr>
          <a:xfrm>
            <a:off x="9373" y="3783088"/>
            <a:ext cx="7687510" cy="28935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800" b="0" i="0" u="none" strike="noStrike" cap="none">
                <a:solidFill>
                  <a:schemeClr val="dk1"/>
                </a:solidFill>
                <a:latin typeface="Calibri"/>
                <a:ea typeface="Calibri"/>
                <a:cs typeface="Calibri"/>
                <a:sym typeface="Calibri"/>
              </a:rPr>
              <a:t>- co-founded and led Google Brain</a:t>
            </a:r>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 was the chief scientist at </a:t>
            </a:r>
            <a:r>
              <a:rPr lang="en-US" sz="1800" b="1" i="0" u="none" strike="noStrike" cap="none">
                <a:solidFill>
                  <a:srgbClr val="0070C0"/>
                </a:solidFill>
                <a:latin typeface="Calibri"/>
                <a:ea typeface="Calibri"/>
                <a:cs typeface="Calibri"/>
                <a:sym typeface="Calibri"/>
              </a:rPr>
              <a:t>Baidu Research </a:t>
            </a:r>
            <a:r>
              <a:rPr lang="en-US" sz="1800" b="0" i="0" u="none" strike="noStrike" cap="none">
                <a:solidFill>
                  <a:schemeClr val="dk1"/>
                </a:solidFill>
                <a:latin typeface="Calibri"/>
                <a:ea typeface="Calibri"/>
                <a:cs typeface="Calibri"/>
                <a:sym typeface="Calibri"/>
              </a:rPr>
              <a:t>(~1,300 people)</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   for 3 years (2014-2017), resigned in March of 2017.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 adjunct professor at Stanford University </a:t>
            </a:r>
            <a:endParaRPr sz="18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 co-founder and chairman of Coursera</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  - </a:t>
            </a:r>
            <a:r>
              <a:rPr lang="en-US" sz="1800" b="0" i="0" u="sng" strike="noStrike" cap="none">
                <a:solidFill>
                  <a:schemeClr val="hlink"/>
                </a:solidFill>
                <a:latin typeface="Calibri"/>
                <a:ea typeface="Calibri"/>
                <a:cs typeface="Calibri"/>
                <a:sym typeface="Calibri"/>
                <a:hlinkClick r:id="rId4"/>
              </a:rPr>
              <a:t>https://en.wikipedia.org/wiki/Andrew_Ng</a:t>
            </a:r>
            <a:r>
              <a:rPr lang="en-US" sz="1800" b="0" i="0" u="none" strike="noStrike" cap="none">
                <a:solidFill>
                  <a:schemeClr val="dk1"/>
                </a:solidFill>
                <a:latin typeface="Calibri"/>
                <a:ea typeface="Calibri"/>
                <a:cs typeface="Calibri"/>
                <a:sym typeface="Calibri"/>
              </a:rPr>
              <a:t> </a:t>
            </a:r>
            <a:endParaRPr sz="18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  - </a:t>
            </a:r>
            <a:r>
              <a:rPr lang="en-US" sz="1800" b="0" i="0" u="sng" strike="noStrike" cap="none">
                <a:solidFill>
                  <a:schemeClr val="hlink"/>
                </a:solidFill>
                <a:latin typeface="Calibri"/>
                <a:ea typeface="Calibri"/>
                <a:cs typeface="Calibri"/>
                <a:sym typeface="Calibri"/>
                <a:hlinkClick r:id="rId5"/>
              </a:rPr>
              <a:t>https://www.coursera.org/learn/machine-learning</a:t>
            </a:r>
            <a:endParaRPr sz="18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Artificial Intelligence is the New Electricity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  - </a:t>
            </a:r>
            <a:r>
              <a:rPr lang="en-US" sz="1800" b="0" i="0" u="sng" strike="noStrike" cap="none">
                <a:solidFill>
                  <a:schemeClr val="hlink"/>
                </a:solidFill>
                <a:latin typeface="Calibri"/>
                <a:ea typeface="Calibri"/>
                <a:cs typeface="Calibri"/>
                <a:sym typeface="Calibri"/>
                <a:hlinkClick r:id="rId6"/>
              </a:rPr>
              <a:t>https://www.facebook.com/andrew.ng.96/videos/1268821713173733/</a:t>
            </a:r>
            <a:r>
              <a:rPr lang="en-US" sz="1800" b="0" i="0" u="none" strike="noStrike" cap="none">
                <a:solidFill>
                  <a:schemeClr val="dk1"/>
                </a:solidFill>
                <a:latin typeface="Calibri"/>
                <a:ea typeface="Calibri"/>
                <a:cs typeface="Calibri"/>
                <a:sym typeface="Calibri"/>
              </a:rPr>
              <a:t> </a:t>
            </a:r>
            <a:br>
              <a:rPr lang="en-US" sz="1800" b="0" i="0" u="none" strike="noStrike" cap="none">
                <a:solidFill>
                  <a:schemeClr val="dk1"/>
                </a:solidFill>
                <a:latin typeface="Calibri"/>
                <a:ea typeface="Calibri"/>
                <a:cs typeface="Calibri"/>
                <a:sym typeface="Calibri"/>
              </a:rPr>
            </a:br>
            <a:r>
              <a:rPr lang="en-US" sz="1800" b="0" i="0" u="none" strike="noStrike" cap="none">
                <a:solidFill>
                  <a:schemeClr val="dk1"/>
                </a:solidFill>
                <a:latin typeface="Calibri"/>
                <a:ea typeface="Calibri"/>
                <a:cs typeface="Calibri"/>
                <a:sym typeface="Calibri"/>
              </a:rPr>
              <a:t>  - </a:t>
            </a:r>
            <a:r>
              <a:rPr lang="en-US" sz="1800" b="0" i="0" u="sng" strike="noStrike" cap="none">
                <a:solidFill>
                  <a:schemeClr val="hlink"/>
                </a:solidFill>
                <a:latin typeface="Calibri"/>
                <a:ea typeface="Calibri"/>
                <a:cs typeface="Calibri"/>
                <a:sym typeface="Calibri"/>
                <a:hlinkClick r:id="rId7"/>
              </a:rPr>
              <a:t>https://www.youtube.com/watch?v=21EiKfQYZXc</a:t>
            </a:r>
            <a:r>
              <a:rPr lang="en-US" sz="1800" b="0" i="0" u="none" strike="noStrike" cap="none">
                <a:solidFill>
                  <a:schemeClr val="dk1"/>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sp>
        <p:nvSpPr>
          <p:cNvPr id="148" name="Google Shape;148;p17"/>
          <p:cNvSpPr txBox="1"/>
          <p:nvPr/>
        </p:nvSpPr>
        <p:spPr>
          <a:xfrm>
            <a:off x="3654199" y="242154"/>
            <a:ext cx="7663800" cy="1051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800"/>
              <a:buFont typeface="Arial"/>
              <a:buNone/>
            </a:pPr>
            <a:r>
              <a:rPr lang="en-US" sz="4800" b="1" i="0" u="none" strike="noStrike" cap="none">
                <a:solidFill>
                  <a:schemeClr val="dk1"/>
                </a:solidFill>
                <a:latin typeface="Calibri"/>
                <a:ea typeface="Calibri"/>
                <a:cs typeface="Calibri"/>
                <a:sym typeface="Calibri"/>
              </a:rPr>
              <a:t>“AI is the New Electricity”</a:t>
            </a:r>
            <a:endParaRPr sz="4800" b="0" i="0" u="none" strike="noStrike" cap="none">
              <a:solidFill>
                <a:srgbClr val="000000"/>
              </a:solidFill>
              <a:latin typeface="Arial"/>
              <a:ea typeface="Arial"/>
              <a:cs typeface="Arial"/>
              <a:sym typeface="Arial"/>
            </a:endParaRPr>
          </a:p>
        </p:txBody>
      </p:sp>
      <p:sp>
        <p:nvSpPr>
          <p:cNvPr id="149" name="Google Shape;149;p17"/>
          <p:cNvSpPr txBox="1"/>
          <p:nvPr/>
        </p:nvSpPr>
        <p:spPr>
          <a:xfrm>
            <a:off x="5951700" y="2339475"/>
            <a:ext cx="6240300" cy="35211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chemeClr val="dk1"/>
                </a:solidFill>
                <a:latin typeface="Calibri"/>
                <a:ea typeface="Calibri"/>
                <a:cs typeface="Calibri"/>
                <a:sym typeface="Calibri"/>
              </a:rPr>
              <a:t>Electricity came into our life ~120 years ago:</a:t>
            </a:r>
            <a:endParaRPr sz="2400" b="1"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chemeClr val="dk1"/>
                </a:solidFill>
                <a:latin typeface="Calibri"/>
                <a:ea typeface="Calibri"/>
                <a:cs typeface="Calibri"/>
                <a:sym typeface="Calibri"/>
              </a:rPr>
              <a:t> - lamps and motors</a:t>
            </a:r>
            <a:br>
              <a:rPr lang="en-US" sz="2400" b="1" i="0" u="none" strike="noStrike" cap="none">
                <a:solidFill>
                  <a:schemeClr val="dk1"/>
                </a:solidFill>
                <a:latin typeface="Calibri"/>
                <a:ea typeface="Calibri"/>
                <a:cs typeface="Calibri"/>
                <a:sym typeface="Calibri"/>
              </a:rPr>
            </a:br>
            <a:r>
              <a:rPr lang="en-US" sz="2400" b="1" i="0" u="none" strike="noStrike" cap="none">
                <a:solidFill>
                  <a:schemeClr val="dk1"/>
                </a:solidFill>
                <a:latin typeface="Calibri"/>
                <a:ea typeface="Calibri"/>
                <a:cs typeface="Calibri"/>
                <a:sym typeface="Calibri"/>
              </a:rPr>
              <a:t> - telegraph, telephone, radio, TV, Internet</a:t>
            </a:r>
            <a:endParaRPr sz="2400" b="1"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chemeClr val="dk1"/>
                </a:solidFill>
                <a:latin typeface="Calibri"/>
                <a:ea typeface="Calibri"/>
                <a:cs typeface="Calibri"/>
                <a:sym typeface="Calibri"/>
              </a:rPr>
              <a:t> - computers, IT, Machine Learning, AI</a:t>
            </a:r>
            <a:endParaRPr sz="2400" b="1"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2400"/>
              <a:buFont typeface="Arial"/>
              <a:buNone/>
            </a:pPr>
            <a:r>
              <a:rPr lang="en-US" sz="2400" b="1" i="0" u="none" strike="noStrike" cap="none">
                <a:solidFill>
                  <a:schemeClr val="dk1"/>
                </a:solidFill>
                <a:latin typeface="Calibri"/>
                <a:ea typeface="Calibri"/>
                <a:cs typeface="Calibri"/>
                <a:sym typeface="Calibri"/>
              </a:rPr>
              <a:t> - finance, trading</a:t>
            </a:r>
            <a:endParaRPr sz="2400" b="1"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chemeClr val="dk1"/>
                </a:solidFill>
                <a:latin typeface="Calibri"/>
                <a:ea typeface="Calibri"/>
                <a:cs typeface="Calibri"/>
                <a:sym typeface="Calibri"/>
              </a:rPr>
              <a:t> - science, education, medical diagnostics</a:t>
            </a:r>
            <a:endParaRPr sz="2400" b="1"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chemeClr val="dk1"/>
                </a:solidFill>
                <a:latin typeface="Calibri"/>
                <a:ea typeface="Calibri"/>
                <a:cs typeface="Calibri"/>
                <a:sym typeface="Calibri"/>
              </a:rPr>
              <a:t> - automation, robotics,</a:t>
            </a:r>
            <a:endParaRPr sz="2400" b="1"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chemeClr val="dk1"/>
                </a:solidFill>
                <a:latin typeface="Calibri"/>
                <a:ea typeface="Calibri"/>
                <a:cs typeface="Calibri"/>
                <a:sym typeface="Calibri"/>
              </a:rPr>
              <a:t> - etc. etc.</a:t>
            </a:r>
            <a:endParaRPr sz="2400" b="1" i="0" u="none" strike="noStrike" cap="none">
              <a:solidFill>
                <a:schemeClr val="dk1"/>
              </a:solidFill>
              <a:latin typeface="Calibri"/>
              <a:ea typeface="Calibri"/>
              <a:cs typeface="Calibri"/>
              <a:sym typeface="Calibri"/>
            </a:endParaRPr>
          </a:p>
        </p:txBody>
      </p:sp>
      <p:sp>
        <p:nvSpPr>
          <p:cNvPr id="150" name="Google Shape;150;p17"/>
          <p:cNvSpPr txBox="1"/>
          <p:nvPr/>
        </p:nvSpPr>
        <p:spPr>
          <a:xfrm>
            <a:off x="4899800" y="1189725"/>
            <a:ext cx="7120800" cy="864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chemeClr val="dk1"/>
                </a:solidFill>
                <a:latin typeface="Calibri"/>
                <a:ea typeface="Calibri"/>
                <a:cs typeface="Calibri"/>
                <a:sym typeface="Calibri"/>
              </a:rPr>
              <a:t>AI like electricity will also change our lives in many ways which is difficult to predict.</a:t>
            </a:r>
            <a:endParaRPr sz="2400" b="1" i="0" u="none" strike="noStrike" cap="none">
              <a:solidFill>
                <a:schemeClr val="dk1"/>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18"/>
          <p:cNvSpPr txBox="1"/>
          <p:nvPr/>
        </p:nvSpPr>
        <p:spPr>
          <a:xfrm>
            <a:off x="0" y="166451"/>
            <a:ext cx="7663800" cy="1051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4800" b="1" i="0" u="none" strike="noStrike" cap="none">
                <a:solidFill>
                  <a:schemeClr val="dk1"/>
                </a:solidFill>
                <a:latin typeface="Calibri"/>
                <a:ea typeface="Calibri"/>
                <a:cs typeface="Calibri"/>
                <a:sym typeface="Calibri"/>
              </a:rPr>
              <a:t>“AI is Life Extinction Event ?”</a:t>
            </a:r>
            <a:endParaRPr sz="4800" b="0" i="0" u="none" strike="noStrike" cap="none">
              <a:solidFill>
                <a:srgbClr val="000000"/>
              </a:solidFill>
              <a:latin typeface="Arial"/>
              <a:ea typeface="Arial"/>
              <a:cs typeface="Arial"/>
              <a:sym typeface="Arial"/>
            </a:endParaRPr>
          </a:p>
        </p:txBody>
      </p:sp>
      <p:pic>
        <p:nvPicPr>
          <p:cNvPr id="156" name="Google Shape;156;p18"/>
          <p:cNvPicPr preferRelativeResize="0"/>
          <p:nvPr/>
        </p:nvPicPr>
        <p:blipFill rotWithShape="1">
          <a:blip r:embed="rId3">
            <a:alphaModFix/>
          </a:blip>
          <a:srcRect/>
          <a:stretch/>
        </p:blipFill>
        <p:spPr>
          <a:xfrm>
            <a:off x="328482" y="1217651"/>
            <a:ext cx="4708955" cy="3139303"/>
          </a:xfrm>
          <a:prstGeom prst="rect">
            <a:avLst/>
          </a:prstGeom>
          <a:noFill/>
          <a:ln>
            <a:noFill/>
          </a:ln>
        </p:spPr>
      </p:pic>
      <p:sp>
        <p:nvSpPr>
          <p:cNvPr id="157" name="Google Shape;157;p18"/>
          <p:cNvSpPr txBox="1"/>
          <p:nvPr/>
        </p:nvSpPr>
        <p:spPr>
          <a:xfrm>
            <a:off x="7019465" y="2105122"/>
            <a:ext cx="4397700" cy="1051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4800" b="1" i="0" u="none" strike="noStrike" cap="none">
                <a:solidFill>
                  <a:schemeClr val="dk1"/>
                </a:solidFill>
                <a:latin typeface="Calibri"/>
                <a:ea typeface="Calibri"/>
                <a:cs typeface="Calibri"/>
                <a:sym typeface="Calibri"/>
              </a:rPr>
              <a:t>“AI - Tsunami ?”</a:t>
            </a:r>
            <a:endParaRPr sz="4800" b="0" i="0" u="none" strike="noStrike" cap="none">
              <a:solidFill>
                <a:srgbClr val="000000"/>
              </a:solidFill>
              <a:latin typeface="Arial"/>
              <a:ea typeface="Arial"/>
              <a:cs typeface="Arial"/>
              <a:sym typeface="Arial"/>
            </a:endParaRPr>
          </a:p>
        </p:txBody>
      </p:sp>
      <p:pic>
        <p:nvPicPr>
          <p:cNvPr id="158" name="Google Shape;158;p18"/>
          <p:cNvPicPr preferRelativeResize="0"/>
          <p:nvPr/>
        </p:nvPicPr>
        <p:blipFill rotWithShape="1">
          <a:blip r:embed="rId4">
            <a:alphaModFix/>
          </a:blip>
          <a:srcRect/>
          <a:stretch/>
        </p:blipFill>
        <p:spPr>
          <a:xfrm>
            <a:off x="6730865" y="3248191"/>
            <a:ext cx="4974900" cy="323368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19"/>
          <p:cNvSpPr txBox="1"/>
          <p:nvPr/>
        </p:nvSpPr>
        <p:spPr>
          <a:xfrm>
            <a:off x="95000" y="0"/>
            <a:ext cx="3218100" cy="1063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Arial"/>
                <a:ea typeface="Arial"/>
                <a:cs typeface="Arial"/>
                <a:sym typeface="Arial"/>
              </a:rPr>
              <a:t>AI Growth Predictions</a:t>
            </a:r>
            <a:endParaRPr sz="2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Arial"/>
                <a:ea typeface="Arial"/>
                <a:cs typeface="Arial"/>
                <a:sym typeface="Arial"/>
              </a:rPr>
              <a:t>(Forbes, 2018)</a:t>
            </a:r>
            <a:endParaRPr sz="2400" b="0" i="0" u="none" strike="noStrike" cap="none">
              <a:solidFill>
                <a:srgbClr val="000000"/>
              </a:solidFill>
              <a:latin typeface="Arial"/>
              <a:ea typeface="Arial"/>
              <a:cs typeface="Arial"/>
              <a:sym typeface="Arial"/>
            </a:endParaRPr>
          </a:p>
        </p:txBody>
      </p:sp>
      <p:pic>
        <p:nvPicPr>
          <p:cNvPr id="165" name="Google Shape;165;p19"/>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3636075" y="547551"/>
            <a:ext cx="8273625" cy="5692100"/>
          </a:xfrm>
          <a:prstGeom prst="rect">
            <a:avLst/>
          </a:prstGeom>
          <a:noFill/>
          <a:ln>
            <a:noFill/>
          </a:ln>
        </p:spPr>
      </p:pic>
      <p:cxnSp>
        <p:nvCxnSpPr>
          <p:cNvPr id="166" name="Google Shape;166;p19"/>
          <p:cNvCxnSpPr/>
          <p:nvPr/>
        </p:nvCxnSpPr>
        <p:spPr>
          <a:xfrm rot="10800000" flipH="1">
            <a:off x="6120475" y="6239650"/>
            <a:ext cx="132900" cy="550800"/>
          </a:xfrm>
          <a:prstGeom prst="straightConnector1">
            <a:avLst/>
          </a:prstGeom>
          <a:noFill/>
          <a:ln w="76200" cap="flat" cmpd="sng">
            <a:solidFill>
              <a:srgbClr val="FF0000"/>
            </a:solidFill>
            <a:prstDash val="solid"/>
            <a:round/>
            <a:headEnd type="none" w="sm" len="sm"/>
            <a:tailEnd type="triangle" w="med" len="med"/>
          </a:ln>
          <a:effectLst>
            <a:outerShdw blurRad="57150" dist="19050" dir="5400000" algn="bl" rotWithShape="0">
              <a:srgbClr val="000000">
                <a:alpha val="49803"/>
              </a:srgbClr>
            </a:outerShdw>
          </a:effectLst>
        </p:spPr>
      </p:cxn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20"/>
          <p:cNvSpPr txBox="1"/>
          <p:nvPr/>
        </p:nvSpPr>
        <p:spPr>
          <a:xfrm>
            <a:off x="1478238" y="1933023"/>
            <a:ext cx="9341873" cy="4346753"/>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Arial"/>
                <a:ea typeface="Arial"/>
                <a:cs typeface="Arial"/>
                <a:sym typeface="Arial"/>
              </a:rPr>
              <a:t>- predictions (news and trends, investments, elections, sport &amp; weather, etc.)</a:t>
            </a:r>
            <a:endParaRPr sz="20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Arial"/>
                <a:ea typeface="Arial"/>
                <a:cs typeface="Arial"/>
                <a:sym typeface="Arial"/>
              </a:rPr>
              <a:t>- detection (fraud, crime, terrorism, climate change, etc.)</a:t>
            </a:r>
            <a:endParaRPr sz="20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Arial"/>
                <a:ea typeface="Arial"/>
                <a:cs typeface="Arial"/>
                <a:sym typeface="Arial"/>
              </a:rPr>
              <a:t>- self-driving cars (planes, boats, drones, construction/rescue machines, etc.)</a:t>
            </a:r>
            <a:endParaRPr sz="20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Arial"/>
                <a:ea typeface="Arial"/>
                <a:cs typeface="Arial"/>
                <a:sym typeface="Arial"/>
              </a:rPr>
              <a:t>- robots (at home &amp; at work), </a:t>
            </a:r>
            <a:r>
              <a:rPr lang="en-US" sz="2000" b="0" i="0" u="none" strike="noStrike" cap="none">
                <a:solidFill>
                  <a:schemeClr val="dk1"/>
                </a:solidFill>
                <a:latin typeface="Arial"/>
                <a:ea typeface="Arial"/>
                <a:cs typeface="Arial"/>
                <a:sym typeface="Arial"/>
              </a:rPr>
              <a:t>manufacturing robots</a:t>
            </a:r>
            <a:endParaRPr sz="20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Arial"/>
                <a:ea typeface="Arial"/>
                <a:cs typeface="Arial"/>
                <a:sym typeface="Arial"/>
              </a:rPr>
              <a:t>- universal language translator, language understanding, concepts learning</a:t>
            </a:r>
            <a:endParaRPr sz="20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Arial"/>
                <a:ea typeface="Arial"/>
                <a:cs typeface="Arial"/>
                <a:sym typeface="Arial"/>
              </a:rPr>
              <a:t>- music &amp;  literature composition, games and math.</a:t>
            </a:r>
            <a:endParaRPr sz="20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Arial"/>
                <a:ea typeface="Arial"/>
                <a:cs typeface="Arial"/>
                <a:sym typeface="Arial"/>
              </a:rPr>
              <a:t>- medical diagnostics (using genomic, phenotypic, social, etc. data), surgery</a:t>
            </a:r>
            <a:endParaRPr sz="20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Arial"/>
                <a:ea typeface="Arial"/>
                <a:cs typeface="Arial"/>
                <a:sym typeface="Arial"/>
              </a:rPr>
              <a:t>- intelligent secretary/helper, process management, t</a:t>
            </a:r>
            <a:r>
              <a:rPr lang="en-US" sz="2000" b="0" i="0" u="none" strike="noStrike" cap="none">
                <a:solidFill>
                  <a:schemeClr val="dk1"/>
                </a:solidFill>
                <a:latin typeface="Arial"/>
                <a:ea typeface="Arial"/>
                <a:cs typeface="Arial"/>
                <a:sym typeface="Arial"/>
              </a:rPr>
              <a:t>raffic management</a:t>
            </a:r>
            <a:endParaRPr sz="20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Arial"/>
                <a:ea typeface="Arial"/>
                <a:cs typeface="Arial"/>
                <a:sym typeface="Arial"/>
              </a:rPr>
              <a:t>- agriculture (pooling weeds, watering, etc.)</a:t>
            </a:r>
            <a:endParaRPr sz="20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Arial"/>
                <a:ea typeface="Arial"/>
                <a:cs typeface="Arial"/>
                <a:sym typeface="Arial"/>
              </a:rPr>
              <a:t>- toys, military</a:t>
            </a:r>
            <a:endParaRPr sz="20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Arial"/>
                <a:ea typeface="Arial"/>
                <a:cs typeface="Arial"/>
                <a:sym typeface="Arial"/>
              </a:rPr>
              <a:t>- combining AI with Virtual Reality and 3D printing</a:t>
            </a:r>
            <a:endParaRPr sz="20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Arial"/>
                <a:ea typeface="Arial"/>
                <a:cs typeface="Arial"/>
                <a:sym typeface="Arial"/>
              </a:rPr>
              <a:t>- effective interface with human brain, greatly expand their cognitive, </a:t>
            </a:r>
            <a:endParaRPr sz="20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Arial"/>
                <a:ea typeface="Arial"/>
                <a:cs typeface="Arial"/>
                <a:sym typeface="Arial"/>
              </a:rPr>
              <a:t>  memory and sensory capabilities, uploading mind into computer</a:t>
            </a:r>
            <a:endParaRPr/>
          </a:p>
          <a:p>
            <a:pPr marL="0" marR="0" lvl="0" indent="0" algn="l" rtl="0">
              <a:lnSpc>
                <a:spcPct val="100000"/>
              </a:lnSpc>
              <a:spcBef>
                <a:spcPts val="0"/>
              </a:spcBef>
              <a:spcAft>
                <a:spcPts val="0"/>
              </a:spcAft>
              <a:buClr>
                <a:srgbClr val="000000"/>
              </a:buClr>
              <a:buSzPts val="2000"/>
              <a:buFont typeface="Arial"/>
              <a:buNone/>
            </a:pPr>
            <a:r>
              <a:rPr lang="en-US" sz="2000" b="0" i="0" u="none" strike="noStrike" cap="none">
                <a:solidFill>
                  <a:srgbClr val="000000"/>
                </a:solidFill>
                <a:latin typeface="Arial"/>
                <a:ea typeface="Arial"/>
                <a:cs typeface="Arial"/>
                <a:sym typeface="Arial"/>
              </a:rPr>
              <a:t>- etc. etc. etc.</a:t>
            </a:r>
            <a:endParaRPr sz="2000" b="0" i="0" u="none" strike="noStrike" cap="none">
              <a:solidFill>
                <a:srgbClr val="000000"/>
              </a:solidFill>
              <a:latin typeface="Arial"/>
              <a:ea typeface="Arial"/>
              <a:cs typeface="Arial"/>
              <a:sym typeface="Arial"/>
            </a:endParaRPr>
          </a:p>
        </p:txBody>
      </p:sp>
      <p:sp>
        <p:nvSpPr>
          <p:cNvPr id="173" name="Google Shape;173;p20"/>
          <p:cNvSpPr txBox="1"/>
          <p:nvPr/>
        </p:nvSpPr>
        <p:spPr>
          <a:xfrm>
            <a:off x="106350" y="22949"/>
            <a:ext cx="12085650" cy="2007557"/>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3600" b="1" i="0" u="none" strike="noStrike" cap="none">
                <a:solidFill>
                  <a:srgbClr val="000000"/>
                </a:solidFill>
                <a:latin typeface="Arial"/>
                <a:ea typeface="Arial"/>
                <a:cs typeface="Arial"/>
                <a:sym typeface="Arial"/>
              </a:rPr>
              <a:t>Where and How ML &amp; AI are used ?</a:t>
            </a:r>
            <a:endParaRPr/>
          </a:p>
          <a:p>
            <a:pPr marL="0" marR="0" lvl="0" indent="0" algn="l" rtl="0">
              <a:lnSpc>
                <a:spcPct val="100000"/>
              </a:lnSpc>
              <a:spcBef>
                <a:spcPts val="0"/>
              </a:spcBef>
              <a:spcAft>
                <a:spcPts val="0"/>
              </a:spcAft>
              <a:buClr>
                <a:srgbClr val="000000"/>
              </a:buClr>
              <a:buSzPts val="2400"/>
              <a:buFont typeface="Arial"/>
              <a:buNone/>
            </a:pPr>
            <a:endParaRPr sz="24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rgbClr val="000000"/>
                </a:solidFill>
                <a:latin typeface="Arial"/>
                <a:ea typeface="Arial"/>
                <a:cs typeface="Arial"/>
                <a:sym typeface="Arial"/>
              </a:rPr>
              <a:t>ML = Machine Learning</a:t>
            </a:r>
            <a:endParaRPr/>
          </a:p>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rgbClr val="000000"/>
                </a:solidFill>
                <a:latin typeface="Arial"/>
                <a:ea typeface="Arial"/>
                <a:cs typeface="Arial"/>
                <a:sym typeface="Arial"/>
              </a:rPr>
              <a:t>AI = Artificial Intelligence</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21"/>
          <p:cNvSpPr txBox="1"/>
          <p:nvPr/>
        </p:nvSpPr>
        <p:spPr>
          <a:xfrm>
            <a:off x="2925000" y="135669"/>
            <a:ext cx="9208686" cy="1596878"/>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US" sz="2400" b="0" i="0" u="none" strike="noStrike" cap="none">
                <a:solidFill>
                  <a:schemeClr val="dk1"/>
                </a:solidFill>
                <a:latin typeface="Arial"/>
                <a:ea typeface="Arial"/>
                <a:cs typeface="Arial"/>
                <a:sym typeface="Arial"/>
              </a:rPr>
              <a:t>Ray Kurzweil, chief engineer for Google and famous futurist stated that </a:t>
            </a:r>
            <a:r>
              <a:rPr lang="en-US" sz="2400" b="0" i="1" u="none" strike="noStrike" cap="none">
                <a:solidFill>
                  <a:srgbClr val="0070C0"/>
                </a:solidFill>
                <a:latin typeface="Arial"/>
                <a:ea typeface="Arial"/>
                <a:cs typeface="Arial"/>
                <a:sym typeface="Arial"/>
              </a:rPr>
              <a:t>"... ultimately, AI will benefit us in the same way that previous technologies have. ... My view is not that AI is going to displace us, ... (but) ...  It’s going to enhance us. It does already.”</a:t>
            </a:r>
            <a:endParaRPr sz="2400" b="0" i="1" u="none" strike="noStrike" cap="none">
              <a:solidFill>
                <a:srgbClr val="0070C0"/>
              </a:solidFill>
              <a:latin typeface="Arial"/>
              <a:ea typeface="Arial"/>
              <a:cs typeface="Arial"/>
              <a:sym typeface="Arial"/>
            </a:endParaRPr>
          </a:p>
        </p:txBody>
      </p:sp>
      <p:pic>
        <p:nvPicPr>
          <p:cNvPr id="179" name="Google Shape;179;p21"/>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0" y="0"/>
            <a:ext cx="2838450" cy="2838450"/>
          </a:xfrm>
          <a:prstGeom prst="rect">
            <a:avLst/>
          </a:prstGeom>
          <a:noFill/>
          <a:ln>
            <a:noFill/>
          </a:ln>
        </p:spPr>
      </p:pic>
      <p:sp>
        <p:nvSpPr>
          <p:cNvPr id="180" name="Google Shape;180;p21"/>
          <p:cNvSpPr txBox="1"/>
          <p:nvPr/>
        </p:nvSpPr>
        <p:spPr>
          <a:xfrm>
            <a:off x="161742" y="3602317"/>
            <a:ext cx="6760563" cy="2818653"/>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US" sz="2400" b="0" i="0" u="none" strike="noStrike" cap="none">
                <a:solidFill>
                  <a:schemeClr val="dk1"/>
                </a:solidFill>
                <a:latin typeface="Arial"/>
                <a:ea typeface="Arial"/>
                <a:cs typeface="Arial"/>
                <a:sym typeface="Arial"/>
              </a:rPr>
              <a:t>Millions of jobs will be "outsourced" to AI. </a:t>
            </a:r>
            <a:endParaRPr/>
          </a:p>
          <a:p>
            <a:pPr marL="0" marR="0" lvl="0" indent="0" algn="l" rtl="0">
              <a:lnSpc>
                <a:spcPct val="100000"/>
              </a:lnSpc>
              <a:spcBef>
                <a:spcPts val="0"/>
              </a:spcBef>
              <a:spcAft>
                <a:spcPts val="0"/>
              </a:spcAft>
              <a:buClr>
                <a:schemeClr val="dk1"/>
              </a:buClr>
              <a:buSzPts val="1100"/>
              <a:buFont typeface="Arial"/>
              <a:buNone/>
            </a:pPr>
            <a:endParaRPr sz="24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r>
              <a:rPr lang="en-US" sz="2400" b="0" i="0" u="none" strike="noStrike" cap="none">
                <a:solidFill>
                  <a:schemeClr val="dk1"/>
                </a:solidFill>
                <a:latin typeface="Arial"/>
                <a:ea typeface="Arial"/>
                <a:cs typeface="Arial"/>
                <a:sym typeface="Arial"/>
              </a:rPr>
              <a:t>Also you will see new jobs, like "Chief AI Officer", AI departments. </a:t>
            </a:r>
            <a:endParaRPr/>
          </a:p>
          <a:p>
            <a:pPr marL="0" marR="0" lvl="0" indent="0" algn="l" rtl="0">
              <a:lnSpc>
                <a:spcPct val="100000"/>
              </a:lnSpc>
              <a:spcBef>
                <a:spcPts val="0"/>
              </a:spcBef>
              <a:spcAft>
                <a:spcPts val="0"/>
              </a:spcAft>
              <a:buClr>
                <a:schemeClr val="dk1"/>
              </a:buClr>
              <a:buSzPts val="1100"/>
              <a:buFont typeface="Arial"/>
              <a:buNone/>
            </a:pPr>
            <a:endParaRPr sz="2400" b="0" i="0" u="none" strike="noStrike" cap="none">
              <a:solidFill>
                <a:schemeClr val="dk1"/>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100"/>
              <a:buFont typeface="Arial"/>
              <a:buNone/>
            </a:pPr>
            <a:r>
              <a:rPr lang="en-US" sz="2400" b="0" i="0" u="none" strike="noStrike" cap="none">
                <a:solidFill>
                  <a:schemeClr val="dk1"/>
                </a:solidFill>
                <a:latin typeface="Arial"/>
                <a:ea typeface="Arial"/>
                <a:cs typeface="Arial"/>
                <a:sym typeface="Arial"/>
              </a:rPr>
              <a:t>We already see big shortage in AI specialists. Top AI talent is paid millions of $$.</a:t>
            </a:r>
            <a:endParaRPr sz="2400" b="0" i="0" u="none" strike="noStrike" cap="none">
              <a:solidFill>
                <a:schemeClr val="dk1"/>
              </a:solidFill>
              <a:latin typeface="Arial"/>
              <a:ea typeface="Arial"/>
              <a:cs typeface="Arial"/>
              <a:sym typeface="Arial"/>
            </a:endParaRPr>
          </a:p>
        </p:txBody>
      </p:sp>
      <p:pic>
        <p:nvPicPr>
          <p:cNvPr id="181" name="Google Shape;181;p21"/>
          <p:cNvPicPr preferRelativeResize="0"/>
          <p:nvPr/>
        </p:nvPicPr>
        <p:blipFill rotWithShape="1">
          <a:blip r:embed="rId4">
            <a:alphaModFix/>
          </a:blip>
          <a:srcRect/>
          <a:stretch/>
        </p:blipFill>
        <p:spPr>
          <a:xfrm>
            <a:off x="7402269" y="3138394"/>
            <a:ext cx="1676341" cy="3717341"/>
          </a:xfrm>
          <a:prstGeom prst="rect">
            <a:avLst/>
          </a:prstGeom>
          <a:noFill/>
          <a:ln>
            <a:noFill/>
          </a:ln>
        </p:spPr>
      </p:pic>
      <p:pic>
        <p:nvPicPr>
          <p:cNvPr id="182" name="Google Shape;182;p21"/>
          <p:cNvPicPr preferRelativeResize="0"/>
          <p:nvPr/>
        </p:nvPicPr>
        <p:blipFill rotWithShape="1">
          <a:blip r:embed="rId5">
            <a:alphaModFix/>
          </a:blip>
          <a:srcRect/>
          <a:stretch/>
        </p:blipFill>
        <p:spPr>
          <a:xfrm>
            <a:off x="9558574" y="3138394"/>
            <a:ext cx="2628900" cy="3746500"/>
          </a:xfrm>
          <a:prstGeom prst="rect">
            <a:avLst/>
          </a:prstGeom>
          <a:noFill/>
          <a:ln>
            <a:noFill/>
          </a:ln>
        </p:spPr>
      </p:pic>
      <p:sp>
        <p:nvSpPr>
          <p:cNvPr id="183" name="Google Shape;183;p21"/>
          <p:cNvSpPr txBox="1"/>
          <p:nvPr/>
        </p:nvSpPr>
        <p:spPr>
          <a:xfrm>
            <a:off x="7308140" y="1969350"/>
            <a:ext cx="4854682" cy="9891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2000" b="0" i="0" u="none" strike="noStrike" cap="none">
                <a:solidFill>
                  <a:srgbClr val="0070C0"/>
                </a:solidFill>
                <a:latin typeface="Arial"/>
                <a:ea typeface="Arial"/>
                <a:cs typeface="Arial"/>
                <a:sym typeface="Arial"/>
              </a:rPr>
              <a:t>You need to get into AI asap to be able to surf the new wave, or this wave will drown you.</a:t>
            </a:r>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3842</Words>
  <Application>Microsoft Macintosh PowerPoint</Application>
  <PresentationFormat>Widescreen</PresentationFormat>
  <Paragraphs>439</Paragraphs>
  <Slides>44</Slides>
  <Notes>44</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44</vt:i4>
      </vt:variant>
    </vt:vector>
  </HeadingPairs>
  <TitlesOfParts>
    <vt:vector size="47" baseType="lpstr">
      <vt:lpstr>Arial</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Lev Selector</cp:lastModifiedBy>
  <cp:revision>1</cp:revision>
  <dcterms:modified xsi:type="dcterms:W3CDTF">2023-11-12T16:49:03Z</dcterms:modified>
</cp:coreProperties>
</file>